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7" r:id="rId2"/>
    <p:sldId id="327" r:id="rId3"/>
    <p:sldId id="302" r:id="rId4"/>
    <p:sldId id="259" r:id="rId5"/>
    <p:sldId id="328" r:id="rId6"/>
    <p:sldId id="307" r:id="rId7"/>
    <p:sldId id="317" r:id="rId8"/>
    <p:sldId id="329" r:id="rId9"/>
    <p:sldId id="339" r:id="rId10"/>
    <p:sldId id="340" r:id="rId11"/>
    <p:sldId id="304" r:id="rId12"/>
    <p:sldId id="331" r:id="rId13"/>
    <p:sldId id="332" r:id="rId14"/>
    <p:sldId id="341" r:id="rId15"/>
    <p:sldId id="342" r:id="rId16"/>
    <p:sldId id="343" r:id="rId17"/>
    <p:sldId id="344" r:id="rId18"/>
    <p:sldId id="333" r:id="rId19"/>
    <p:sldId id="345" r:id="rId20"/>
    <p:sldId id="353" r:id="rId21"/>
    <p:sldId id="346" r:id="rId22"/>
    <p:sldId id="347" r:id="rId23"/>
    <p:sldId id="348" r:id="rId24"/>
    <p:sldId id="349" r:id="rId25"/>
    <p:sldId id="351" r:id="rId26"/>
    <p:sldId id="350" r:id="rId27"/>
    <p:sldId id="352" r:id="rId28"/>
    <p:sldId id="354" r:id="rId29"/>
    <p:sldId id="335" r:id="rId30"/>
    <p:sldId id="355" r:id="rId31"/>
    <p:sldId id="356" r:id="rId32"/>
    <p:sldId id="357" r:id="rId33"/>
    <p:sldId id="36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11" autoAdjust="0"/>
    <p:restoredTop sz="80855" autoAdjust="0"/>
  </p:normalViewPr>
  <p:slideViewPr>
    <p:cSldViewPr snapToGrid="0">
      <p:cViewPr>
        <p:scale>
          <a:sx n="60" d="100"/>
          <a:sy n="60" d="100"/>
        </p:scale>
        <p:origin x="2478" y="16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A6469-D1FC-422C-9CF3-8852BC7045F7}" type="datetimeFigureOut">
              <a:rPr lang="en-US" smtClean="0"/>
              <a:t>8/15/2017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E6FF6-B3C2-4AD4-A5BD-7F957423AF58}" type="slidenum">
              <a:rPr lang="en-US" smtClean="0"/>
              <a:t>‹#›</a:t>
            </a:fld>
            <a:endParaRPr lang="en-US"/>
          </a:p>
        </p:txBody>
      </p:sp>
    </p:spTree>
    <p:extLst>
      <p:ext uri="{BB962C8B-B14F-4D97-AF65-F5344CB8AC3E}">
        <p14:creationId xmlns:p14="http://schemas.microsoft.com/office/powerpoint/2010/main" val="387351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8A3B0C-8690-4108-9D60-D7C5C428300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22359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8A3B0C-8690-4108-9D60-D7C5C428300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118139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8A3B0C-8690-4108-9D60-D7C5C428300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74897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8A3B0C-8690-4108-9D60-D7C5C428300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173027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48A3B0C-8690-4108-9D60-D7C5C428300C}" type="datetimeFigureOut">
              <a:rPr lang="en-US" smtClean="0"/>
              <a:t>8/15/2017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813046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8A3B0C-8690-4108-9D60-D7C5C428300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1691078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8A3B0C-8690-4108-9D60-D7C5C428300C}" type="datetimeFigureOut">
              <a:rPr lang="en-US" smtClean="0"/>
              <a:t>8/15/2017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1524293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8A3B0C-8690-4108-9D60-D7C5C428300C}" type="datetimeFigureOut">
              <a:rPr lang="en-US" smtClean="0"/>
              <a:t>8/15/2017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11536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8A3B0C-8690-4108-9D60-D7C5C428300C}" type="datetimeFigureOut">
              <a:rPr lang="en-US" smtClean="0"/>
              <a:t>8/15/2017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266441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48A3B0C-8690-4108-9D60-D7C5C428300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346357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48A3B0C-8690-4108-9D60-D7C5C428300C}" type="datetimeFigureOut">
              <a:rPr lang="en-US" smtClean="0"/>
              <a:t>8/15/2017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8BFDC1-B5DE-4B96-B266-2E4B3B5630D2}" type="slidenum">
              <a:rPr lang="en-US" smtClean="0"/>
              <a:t>‹#›</a:t>
            </a:fld>
            <a:endParaRPr lang="en-US"/>
          </a:p>
        </p:txBody>
      </p:sp>
    </p:spTree>
    <p:extLst>
      <p:ext uri="{BB962C8B-B14F-4D97-AF65-F5344CB8AC3E}">
        <p14:creationId xmlns:p14="http://schemas.microsoft.com/office/powerpoint/2010/main" val="2798655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A3B0C-8690-4108-9D60-D7C5C428300C}" type="datetimeFigureOut">
              <a:rPr lang="en-US" smtClean="0"/>
              <a:t>8/15/2017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8BFDC1-B5DE-4B96-B266-2E4B3B5630D2}" type="slidenum">
              <a:rPr lang="en-US" smtClean="0"/>
              <a:t>‹#›</a:t>
            </a:fld>
            <a:endParaRPr lang="en-US"/>
          </a:p>
        </p:txBody>
      </p:sp>
    </p:spTree>
    <p:extLst>
      <p:ext uri="{BB962C8B-B14F-4D97-AF65-F5344CB8AC3E}">
        <p14:creationId xmlns:p14="http://schemas.microsoft.com/office/powerpoint/2010/main" val="1383679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gif"/><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730622"/>
          </a:xfrm>
        </p:spPr>
        <p:txBody>
          <a:bodyPr>
            <a:normAutofit/>
          </a:bodyPr>
          <a:lstStyle/>
          <a:p>
            <a:r>
              <a:rPr lang="en-US" dirty="0" smtClean="0"/>
              <a:t>Digital Earth </a:t>
            </a:r>
            <a:br>
              <a:rPr lang="en-US" dirty="0" smtClean="0"/>
            </a:br>
            <a:r>
              <a:rPr lang="en-US" sz="4000" dirty="0" smtClean="0"/>
              <a:t>GEOG-104</a:t>
            </a:r>
            <a:br>
              <a:rPr lang="en-US" sz="4000" dirty="0" smtClean="0"/>
            </a:br>
            <a:r>
              <a:rPr lang="en-US" sz="4000" dirty="0" smtClean="0"/>
              <a:t/>
            </a:r>
            <a:br>
              <a:rPr lang="en-US" sz="4000" dirty="0" smtClean="0"/>
            </a:br>
            <a:r>
              <a:rPr lang="en-US" sz="4000" dirty="0" smtClean="0"/>
              <a:t>Week 2: </a:t>
            </a:r>
            <a:r>
              <a:rPr lang="en-US" sz="4000" dirty="0" smtClean="0"/>
              <a:t>Map Projections</a:t>
            </a:r>
            <a:endParaRPr lang="en-US" sz="4000" dirty="0"/>
          </a:p>
        </p:txBody>
      </p:sp>
      <p:sp>
        <p:nvSpPr>
          <p:cNvPr id="3" name="Subtitle 2"/>
          <p:cNvSpPr>
            <a:spLocks noGrp="1"/>
          </p:cNvSpPr>
          <p:nvPr>
            <p:ph type="subTitle" idx="1"/>
          </p:nvPr>
        </p:nvSpPr>
        <p:spPr>
          <a:xfrm>
            <a:off x="1578708" y="4360984"/>
            <a:ext cx="9144000" cy="1797539"/>
          </a:xfrm>
        </p:spPr>
        <p:txBody>
          <a:bodyPr/>
          <a:lstStyle/>
          <a:p>
            <a:r>
              <a:rPr lang="en-US" sz="2800" dirty="0" smtClean="0"/>
              <a:t>Yi </a:t>
            </a:r>
            <a:r>
              <a:rPr lang="en-US" sz="2800" dirty="0" err="1" smtClean="0"/>
              <a:t>Qiang</a:t>
            </a:r>
            <a:endParaRPr lang="en-US" sz="2800" dirty="0" smtClean="0"/>
          </a:p>
        </p:txBody>
      </p:sp>
    </p:spTree>
    <p:extLst>
      <p:ext uri="{BB962C8B-B14F-4D97-AF65-F5344CB8AC3E}">
        <p14:creationId xmlns:p14="http://schemas.microsoft.com/office/powerpoint/2010/main" val="3652118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Preserving properties</a:t>
            </a:r>
            <a:endParaRPr lang="en-US" dirty="0"/>
          </a:p>
        </p:txBody>
      </p:sp>
      <p:sp>
        <p:nvSpPr>
          <p:cNvPr id="3" name="Content Placeholder 2"/>
          <p:cNvSpPr>
            <a:spLocks noGrp="1"/>
          </p:cNvSpPr>
          <p:nvPr>
            <p:ph idx="1"/>
          </p:nvPr>
        </p:nvSpPr>
        <p:spPr>
          <a:xfrm>
            <a:off x="838200" y="1608083"/>
            <a:ext cx="10515600" cy="4568880"/>
          </a:xfrm>
        </p:spPr>
        <p:txBody>
          <a:bodyPr>
            <a:normAutofit/>
          </a:bodyPr>
          <a:lstStyle/>
          <a:p>
            <a:r>
              <a:rPr lang="en-US" altLang="en-US" sz="2400" dirty="0"/>
              <a:t>If two properties are to be preserved then one is always </a:t>
            </a:r>
            <a:r>
              <a:rPr lang="en-US" altLang="en-US" sz="2400" dirty="0" smtClean="0"/>
              <a:t>direction</a:t>
            </a:r>
          </a:p>
          <a:p>
            <a:endParaRPr lang="en-US" altLang="en-US" sz="2400" dirty="0" smtClean="0"/>
          </a:p>
          <a:p>
            <a:endParaRPr lang="en-US" altLang="en-US" sz="2400" dirty="0"/>
          </a:p>
          <a:p>
            <a:endParaRPr lang="en-US" altLang="en-US" sz="2400" dirty="0" smtClean="0"/>
          </a:p>
          <a:p>
            <a:endParaRPr lang="en-US" altLang="en-US" sz="2400" dirty="0"/>
          </a:p>
          <a:p>
            <a:endParaRPr lang="en-US" altLang="en-US" sz="2400" dirty="0" smtClean="0"/>
          </a:p>
          <a:p>
            <a:r>
              <a:rPr lang="en-US" altLang="en-US" sz="2400" dirty="0" smtClean="0"/>
              <a:t>These </a:t>
            </a:r>
            <a:r>
              <a:rPr lang="en-US" altLang="en-US" sz="2400" dirty="0"/>
              <a:t>properties are incompatible</a:t>
            </a:r>
            <a:endParaRPr lang="en-US" sz="2400" dirty="0"/>
          </a:p>
        </p:txBody>
      </p:sp>
      <p:pic>
        <p:nvPicPr>
          <p:cNvPr id="4" name="Picture 4" descr="Compatible spatial propert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952" y="2183606"/>
            <a:ext cx="3144838"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Incompatible spatial propert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1952" y="4829504"/>
            <a:ext cx="3033713"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00021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Type of Map Projections</a:t>
            </a:r>
            <a:endParaRPr lang="en-US" sz="4000" dirty="0"/>
          </a:p>
        </p:txBody>
      </p:sp>
      <p:sp>
        <p:nvSpPr>
          <p:cNvPr id="3" name="Content Placeholder 2"/>
          <p:cNvSpPr>
            <a:spLocks noGrp="1"/>
          </p:cNvSpPr>
          <p:nvPr>
            <p:ph idx="1"/>
          </p:nvPr>
        </p:nvSpPr>
        <p:spPr>
          <a:xfrm>
            <a:off x="838200" y="1160944"/>
            <a:ext cx="10515600" cy="4011449"/>
          </a:xfrm>
        </p:spPr>
        <p:txBody>
          <a:bodyPr/>
          <a:lstStyle/>
          <a:p>
            <a:pPr marL="0" indent="0">
              <a:buNone/>
            </a:pPr>
            <a:r>
              <a:rPr lang="en-US" sz="3200" dirty="0" smtClean="0"/>
              <a:t>Map projections can be grouped into families according to projection surface.</a:t>
            </a:r>
          </a:p>
        </p:txBody>
      </p:sp>
      <p:pic>
        <p:nvPicPr>
          <p:cNvPr id="5126" name="Picture 6" descr="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7829" y="2306718"/>
            <a:ext cx="6126986" cy="417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179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Planar Projection (azimuthal projection)</a:t>
            </a:r>
            <a:endParaRPr lang="en-US" sz="4000" dirty="0"/>
          </a:p>
        </p:txBody>
      </p:sp>
      <p:sp>
        <p:nvSpPr>
          <p:cNvPr id="3" name="Content Placeholder 2"/>
          <p:cNvSpPr>
            <a:spLocks noGrp="1"/>
          </p:cNvSpPr>
          <p:nvPr>
            <p:ph idx="1"/>
          </p:nvPr>
        </p:nvSpPr>
        <p:spPr>
          <a:xfrm>
            <a:off x="838200" y="1160944"/>
            <a:ext cx="10515600" cy="4011449"/>
          </a:xfrm>
        </p:spPr>
        <p:txBody>
          <a:bodyPr/>
          <a:lstStyle/>
          <a:p>
            <a:pPr marL="0" indent="0">
              <a:buNone/>
            </a:pPr>
            <a:r>
              <a:rPr lang="en-US" sz="3200" dirty="0" smtClean="0"/>
              <a:t>Projecting the globe surface onto a flat plane that touches the globe at a point or slice through the globe.</a:t>
            </a:r>
          </a:p>
        </p:txBody>
      </p:sp>
      <p:pic>
        <p:nvPicPr>
          <p:cNvPr id="7170" name="Picture 2" descr="Image result for planar pro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6491" y="2766850"/>
            <a:ext cx="8025561" cy="209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7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Planar Projection</a:t>
            </a:r>
            <a:endParaRPr lang="en-US" sz="4000" dirty="0"/>
          </a:p>
        </p:txBody>
      </p:sp>
      <p:sp>
        <p:nvSpPr>
          <p:cNvPr id="3" name="Content Placeholder 2"/>
          <p:cNvSpPr>
            <a:spLocks noGrp="1"/>
          </p:cNvSpPr>
          <p:nvPr>
            <p:ph idx="1"/>
          </p:nvPr>
        </p:nvSpPr>
        <p:spPr>
          <a:xfrm>
            <a:off x="838200" y="1160944"/>
            <a:ext cx="10515600" cy="864925"/>
          </a:xfrm>
        </p:spPr>
        <p:txBody>
          <a:bodyPr/>
          <a:lstStyle/>
          <a:p>
            <a:pPr marL="0" indent="0">
              <a:buNone/>
            </a:pPr>
            <a:r>
              <a:rPr lang="en-US" sz="3200" dirty="0" smtClean="0"/>
              <a:t>Three common types of true perspective planar projections:</a:t>
            </a:r>
          </a:p>
        </p:txBody>
      </p:sp>
      <p:pic>
        <p:nvPicPr>
          <p:cNvPr id="9218" name="Picture 2" descr="https://kartoweb.itc.nl/geometrics/Bitmaps/perspective%20azimuthal%20projection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988" y="2025869"/>
            <a:ext cx="5709198" cy="30103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22028" y="5531768"/>
            <a:ext cx="5244321" cy="369332"/>
          </a:xfrm>
          <a:prstGeom prst="rect">
            <a:avLst/>
          </a:prstGeom>
          <a:noFill/>
        </p:spPr>
        <p:txBody>
          <a:bodyPr wrap="none" rtlCol="0">
            <a:spAutoFit/>
          </a:bodyPr>
          <a:lstStyle/>
          <a:p>
            <a:r>
              <a:rPr lang="en-US" dirty="0" smtClean="0"/>
              <a:t>Note the different patterns of parallels and meridians.</a:t>
            </a:r>
            <a:endParaRPr lang="en-US" dirty="0"/>
          </a:p>
        </p:txBody>
      </p:sp>
    </p:spTree>
    <p:extLst>
      <p:ext uri="{BB962C8B-B14F-4D97-AF65-F5344CB8AC3E}">
        <p14:creationId xmlns:p14="http://schemas.microsoft.com/office/powerpoint/2010/main" val="28735492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projection</a:t>
            </a:r>
            <a:endParaRPr lang="en-US" dirty="0"/>
          </a:p>
        </p:txBody>
      </p:sp>
      <p:sp>
        <p:nvSpPr>
          <p:cNvPr id="3" name="Content Placeholder 2"/>
          <p:cNvSpPr>
            <a:spLocks noGrp="1"/>
          </p:cNvSpPr>
          <p:nvPr>
            <p:ph idx="1"/>
          </p:nvPr>
        </p:nvSpPr>
        <p:spPr>
          <a:xfrm>
            <a:off x="838200" y="1489841"/>
            <a:ext cx="10515600" cy="4687122"/>
          </a:xfrm>
        </p:spPr>
        <p:txBody>
          <a:bodyPr/>
          <a:lstStyle/>
          <a:p>
            <a:pPr marL="0" indent="0">
              <a:buNone/>
            </a:pPr>
            <a:r>
              <a:rPr lang="en-US" dirty="0" smtClean="0"/>
              <a:t>Orthographic projection – how the world would appear if viewed from a distant planet.</a:t>
            </a:r>
          </a:p>
          <a:p>
            <a:pPr lvl="1"/>
            <a:r>
              <a:rPr lang="en-US" dirty="0" smtClean="0"/>
              <a:t>All properties (distance, shape, direction, are area) are distorted.</a:t>
            </a:r>
          </a:p>
          <a:p>
            <a:pPr lvl="1"/>
            <a:r>
              <a:rPr lang="en-US" dirty="0" smtClean="0"/>
              <a:t>The closer to the ‘touching point’, the less distorted.</a:t>
            </a:r>
          </a:p>
          <a:p>
            <a:pPr lvl="1"/>
            <a:r>
              <a:rPr lang="en-US" dirty="0" smtClean="0"/>
              <a:t>Only one hemisphere can be viewed at one time.</a:t>
            </a:r>
            <a:endParaRPr lang="en-US" dirty="0"/>
          </a:p>
        </p:txBody>
      </p:sp>
      <p:pic>
        <p:nvPicPr>
          <p:cNvPr id="4" name="Picture 3"/>
          <p:cNvPicPr>
            <a:picLocks noChangeAspect="1"/>
          </p:cNvPicPr>
          <p:nvPr/>
        </p:nvPicPr>
        <p:blipFill>
          <a:blip r:embed="rId2"/>
          <a:stretch>
            <a:fillRect/>
          </a:stretch>
        </p:blipFill>
        <p:spPr>
          <a:xfrm>
            <a:off x="1555203" y="3679935"/>
            <a:ext cx="1924050" cy="3009900"/>
          </a:xfrm>
          <a:prstGeom prst="rect">
            <a:avLst/>
          </a:prstGeom>
        </p:spPr>
      </p:pic>
      <p:pic>
        <p:nvPicPr>
          <p:cNvPr id="14340" name="Picture 4" descr="images\proj_ortho_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582" y="4116853"/>
            <a:ext cx="1809750" cy="181927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s\proj_ortho_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8753" y="4116853"/>
            <a:ext cx="1819275" cy="1819276"/>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s\sc_projections_orthographic_eg02.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5449" y="4087043"/>
            <a:ext cx="1937842" cy="1849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352393" y="6069724"/>
            <a:ext cx="5330177" cy="369332"/>
          </a:xfrm>
          <a:prstGeom prst="rect">
            <a:avLst/>
          </a:prstGeom>
          <a:noFill/>
        </p:spPr>
        <p:txBody>
          <a:bodyPr wrap="none" rtlCol="0">
            <a:spAutoFit/>
          </a:bodyPr>
          <a:lstStyle/>
          <a:p>
            <a:r>
              <a:rPr lang="en-US" dirty="0" smtClean="0"/>
              <a:t>Orthographic projection centered at different locations</a:t>
            </a:r>
            <a:endParaRPr lang="en-US" dirty="0"/>
          </a:p>
        </p:txBody>
      </p:sp>
    </p:spTree>
    <p:extLst>
      <p:ext uri="{BB962C8B-B14F-4D97-AF65-F5344CB8AC3E}">
        <p14:creationId xmlns:p14="http://schemas.microsoft.com/office/powerpoint/2010/main" val="35547242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projection</a:t>
            </a:r>
            <a:endParaRPr lang="en-US" dirty="0"/>
          </a:p>
        </p:txBody>
      </p:sp>
      <p:sp>
        <p:nvSpPr>
          <p:cNvPr id="3" name="Content Placeholder 2"/>
          <p:cNvSpPr>
            <a:spLocks noGrp="1"/>
          </p:cNvSpPr>
          <p:nvPr>
            <p:ph idx="1"/>
          </p:nvPr>
        </p:nvSpPr>
        <p:spPr>
          <a:xfrm>
            <a:off x="838200" y="1489841"/>
            <a:ext cx="10515600" cy="4687122"/>
          </a:xfrm>
        </p:spPr>
        <p:txBody>
          <a:bodyPr/>
          <a:lstStyle/>
          <a:p>
            <a:pPr marL="0" indent="0">
              <a:buNone/>
            </a:pPr>
            <a:r>
              <a:rPr lang="en-US" dirty="0" smtClean="0"/>
              <a:t>Stereographic projection – projecting a light source from the antipodal point on the globe to a tangent plane.</a:t>
            </a:r>
          </a:p>
          <a:p>
            <a:pPr lvl="1"/>
            <a:r>
              <a:rPr lang="en-US" dirty="0" smtClean="0"/>
              <a:t>Conformal projection (shape is preserved)</a:t>
            </a:r>
          </a:p>
          <a:p>
            <a:pPr lvl="1"/>
            <a:r>
              <a:rPr lang="en-US" dirty="0" smtClean="0"/>
              <a:t>Commonly used for polar area projection</a:t>
            </a:r>
          </a:p>
          <a:p>
            <a:pPr lvl="1"/>
            <a:r>
              <a:rPr lang="en-US" dirty="0" smtClean="0"/>
              <a:t>Generally limited to one hemisphere.</a:t>
            </a:r>
            <a:endParaRPr lang="en-US" dirty="0"/>
          </a:p>
        </p:txBody>
      </p:sp>
      <p:pic>
        <p:nvPicPr>
          <p:cNvPr id="6" name="Picture 5"/>
          <p:cNvPicPr>
            <a:picLocks noChangeAspect="1"/>
          </p:cNvPicPr>
          <p:nvPr/>
        </p:nvPicPr>
        <p:blipFill>
          <a:blip r:embed="rId2"/>
          <a:stretch>
            <a:fillRect/>
          </a:stretch>
        </p:blipFill>
        <p:spPr>
          <a:xfrm>
            <a:off x="1111579" y="3648212"/>
            <a:ext cx="1789276" cy="3106655"/>
          </a:xfrm>
          <a:prstGeom prst="rect">
            <a:avLst/>
          </a:prstGeom>
        </p:spPr>
      </p:pic>
      <p:sp>
        <p:nvSpPr>
          <p:cNvPr id="7" name="TextBox 6"/>
          <p:cNvSpPr txBox="1"/>
          <p:nvPr/>
        </p:nvSpPr>
        <p:spPr>
          <a:xfrm>
            <a:off x="6385034" y="6416566"/>
            <a:ext cx="4403257" cy="369332"/>
          </a:xfrm>
          <a:prstGeom prst="rect">
            <a:avLst/>
          </a:prstGeom>
          <a:noFill/>
        </p:spPr>
        <p:txBody>
          <a:bodyPr wrap="none" rtlCol="0">
            <a:spAutoFit/>
          </a:bodyPr>
          <a:lstStyle/>
          <a:p>
            <a:r>
              <a:rPr lang="en-US" dirty="0" smtClean="0"/>
              <a:t>A north pole map in stereographic projection</a:t>
            </a:r>
            <a:endParaRPr lang="en-US" dirty="0"/>
          </a:p>
        </p:txBody>
      </p:sp>
      <p:pic>
        <p:nvPicPr>
          <p:cNvPr id="8" name="Picture 7"/>
          <p:cNvPicPr>
            <a:picLocks noChangeAspect="1"/>
          </p:cNvPicPr>
          <p:nvPr/>
        </p:nvPicPr>
        <p:blipFill>
          <a:blip r:embed="rId3"/>
          <a:stretch>
            <a:fillRect/>
          </a:stretch>
        </p:blipFill>
        <p:spPr>
          <a:xfrm>
            <a:off x="6989075" y="3164977"/>
            <a:ext cx="3195174" cy="3251589"/>
          </a:xfrm>
          <a:prstGeom prst="rect">
            <a:avLst/>
          </a:prstGeom>
        </p:spPr>
      </p:pic>
    </p:spTree>
    <p:extLst>
      <p:ext uri="{BB962C8B-B14F-4D97-AF65-F5344CB8AC3E}">
        <p14:creationId xmlns:p14="http://schemas.microsoft.com/office/powerpoint/2010/main" val="1103093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projection</a:t>
            </a:r>
            <a:endParaRPr lang="en-US" dirty="0"/>
          </a:p>
        </p:txBody>
      </p:sp>
      <p:sp>
        <p:nvSpPr>
          <p:cNvPr id="3" name="Content Placeholder 2"/>
          <p:cNvSpPr>
            <a:spLocks noGrp="1"/>
          </p:cNvSpPr>
          <p:nvPr>
            <p:ph idx="1"/>
          </p:nvPr>
        </p:nvSpPr>
        <p:spPr>
          <a:xfrm>
            <a:off x="838200" y="1489841"/>
            <a:ext cx="10515600" cy="4687122"/>
          </a:xfrm>
        </p:spPr>
        <p:txBody>
          <a:bodyPr/>
          <a:lstStyle/>
          <a:p>
            <a:pPr marL="0" indent="0">
              <a:buNone/>
            </a:pPr>
            <a:r>
              <a:rPr lang="en-US" dirty="0" smtClean="0"/>
              <a:t>Gnomonic projection – projecting a light source from the center of the globe to a tangent plane.</a:t>
            </a:r>
          </a:p>
          <a:p>
            <a:pPr lvl="1"/>
            <a:r>
              <a:rPr lang="en-US" dirty="0" smtClean="0"/>
              <a:t>Originally used to map constellations in star charts</a:t>
            </a:r>
          </a:p>
          <a:p>
            <a:pPr lvl="1"/>
            <a:r>
              <a:rPr lang="en-US" dirty="0" smtClean="0"/>
              <a:t>All properties are distorted</a:t>
            </a:r>
          </a:p>
          <a:p>
            <a:pPr lvl="1"/>
            <a:r>
              <a:rPr lang="en-US" dirty="0" smtClean="0"/>
              <a:t>The shortest path on the globes are straight lines – for navigations</a:t>
            </a:r>
          </a:p>
          <a:p>
            <a:pPr lvl="1"/>
            <a:r>
              <a:rPr lang="en-US" dirty="0" smtClean="0"/>
              <a:t>Significant distortion near the edge</a:t>
            </a:r>
            <a:endParaRPr lang="en-US" dirty="0"/>
          </a:p>
        </p:txBody>
      </p:sp>
      <p:sp>
        <p:nvSpPr>
          <p:cNvPr id="7" name="TextBox 6"/>
          <p:cNvSpPr txBox="1"/>
          <p:nvPr/>
        </p:nvSpPr>
        <p:spPr>
          <a:xfrm>
            <a:off x="6385034" y="6416566"/>
            <a:ext cx="4053802" cy="369332"/>
          </a:xfrm>
          <a:prstGeom prst="rect">
            <a:avLst/>
          </a:prstGeom>
          <a:noFill/>
        </p:spPr>
        <p:txBody>
          <a:bodyPr wrap="none" rtlCol="0">
            <a:spAutoFit/>
          </a:bodyPr>
          <a:lstStyle/>
          <a:p>
            <a:r>
              <a:rPr lang="en-US" dirty="0" smtClean="0"/>
              <a:t>A north pole map in gnomonic projection</a:t>
            </a:r>
            <a:endParaRPr lang="en-US" dirty="0"/>
          </a:p>
        </p:txBody>
      </p:sp>
      <p:pic>
        <p:nvPicPr>
          <p:cNvPr id="4" name="Picture 3"/>
          <p:cNvPicPr>
            <a:picLocks noChangeAspect="1"/>
          </p:cNvPicPr>
          <p:nvPr/>
        </p:nvPicPr>
        <p:blipFill>
          <a:blip r:embed="rId2"/>
          <a:stretch>
            <a:fillRect/>
          </a:stretch>
        </p:blipFill>
        <p:spPr>
          <a:xfrm>
            <a:off x="1855310" y="3948689"/>
            <a:ext cx="1723461" cy="2812902"/>
          </a:xfrm>
          <a:prstGeom prst="rect">
            <a:avLst/>
          </a:prstGeom>
        </p:spPr>
      </p:pic>
      <p:pic>
        <p:nvPicPr>
          <p:cNvPr id="19458" name="Picture 2" descr="Image result for gnomonic proj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6468" y="3948689"/>
            <a:ext cx="2348076" cy="23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171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planar projection</a:t>
            </a:r>
            <a:endParaRPr lang="en-US" dirty="0"/>
          </a:p>
        </p:txBody>
      </p:sp>
      <p:pic>
        <p:nvPicPr>
          <p:cNvPr id="20482" name="Picture 2" descr="Image result for azimuthal equidist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9968" y="2372182"/>
            <a:ext cx="2428875" cy="2428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30165" y="1690688"/>
            <a:ext cx="4268476" cy="461665"/>
          </a:xfrm>
          <a:prstGeom prst="rect">
            <a:avLst/>
          </a:prstGeom>
          <a:noFill/>
        </p:spPr>
        <p:txBody>
          <a:bodyPr wrap="none" rtlCol="0">
            <a:spAutoFit/>
          </a:bodyPr>
          <a:lstStyle/>
          <a:p>
            <a:r>
              <a:rPr lang="en-US" sz="2400" dirty="0" smtClean="0"/>
              <a:t>Azimuthal equidistant projection</a:t>
            </a:r>
            <a:endParaRPr lang="en-US" sz="2400" dirty="0"/>
          </a:p>
        </p:txBody>
      </p:sp>
      <p:sp>
        <p:nvSpPr>
          <p:cNvPr id="6" name="TextBox 5"/>
          <p:cNvSpPr txBox="1"/>
          <p:nvPr/>
        </p:nvSpPr>
        <p:spPr>
          <a:xfrm>
            <a:off x="701547" y="5020886"/>
            <a:ext cx="4725712"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Distances from the tangency point (the pole) to other places are the same as on the globe.</a:t>
            </a:r>
          </a:p>
          <a:p>
            <a:pPr marL="285750" indent="-285750">
              <a:buFont typeface="Arial" panose="020B0604020202020204" pitchFamily="34" charset="0"/>
              <a:buChar char="•"/>
            </a:pPr>
            <a:r>
              <a:rPr lang="en-US" dirty="0" smtClean="0"/>
              <a:t>Used for navigation or radar maps.</a:t>
            </a:r>
            <a:endParaRPr lang="en-US" dirty="0"/>
          </a:p>
        </p:txBody>
      </p:sp>
      <p:pic>
        <p:nvPicPr>
          <p:cNvPr id="20484" name="Picture 4" descr="http://www.progonos.com/furuti/MapProj/Dither/ProjAz/ProjAzNP/Img/Z1/mp3_AzmEqA-s60-z-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8668" y="2372182"/>
            <a:ext cx="2493876" cy="249387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914147" y="5020887"/>
            <a:ext cx="4737815"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Distort the shape near the edge to preserve distance (Australia and South America in the above map)</a:t>
            </a:r>
          </a:p>
          <a:p>
            <a:pPr marL="285750" indent="-285750">
              <a:buFont typeface="Arial" panose="020B0604020202020204" pitchFamily="34" charset="0"/>
              <a:buChar char="•"/>
            </a:pPr>
            <a:r>
              <a:rPr lang="en-US" dirty="0" smtClean="0"/>
              <a:t>More used for countries or continents with a circular boundary</a:t>
            </a:r>
            <a:endParaRPr lang="en-US" dirty="0"/>
          </a:p>
        </p:txBody>
      </p:sp>
      <p:sp>
        <p:nvSpPr>
          <p:cNvPr id="12" name="TextBox 11"/>
          <p:cNvSpPr txBox="1"/>
          <p:nvPr/>
        </p:nvSpPr>
        <p:spPr>
          <a:xfrm>
            <a:off x="7073536" y="1690687"/>
            <a:ext cx="3917226" cy="461665"/>
          </a:xfrm>
          <a:prstGeom prst="rect">
            <a:avLst/>
          </a:prstGeom>
          <a:noFill/>
        </p:spPr>
        <p:txBody>
          <a:bodyPr wrap="none" rtlCol="0">
            <a:spAutoFit/>
          </a:bodyPr>
          <a:lstStyle/>
          <a:p>
            <a:r>
              <a:rPr lang="en-US" sz="2400" dirty="0" smtClean="0"/>
              <a:t>Lambert azimuthal equal area</a:t>
            </a:r>
            <a:endParaRPr lang="en-US" sz="2400" dirty="0"/>
          </a:p>
        </p:txBody>
      </p:sp>
    </p:spTree>
    <p:extLst>
      <p:ext uri="{BB962C8B-B14F-4D97-AF65-F5344CB8AC3E}">
        <p14:creationId xmlns:p14="http://schemas.microsoft.com/office/powerpoint/2010/main" val="3941780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0515600" cy="864925"/>
          </a:xfrm>
        </p:spPr>
        <p:txBody>
          <a:bodyPr>
            <a:normAutofit/>
          </a:bodyPr>
          <a:lstStyle/>
          <a:p>
            <a:pPr marL="0" indent="0">
              <a:buNone/>
            </a:pPr>
            <a:r>
              <a:rPr lang="en-US" sz="2600" dirty="0" smtClean="0"/>
              <a:t>Projecting the globe onto a cylinder that touches or slice through the globe.</a:t>
            </a:r>
          </a:p>
        </p:txBody>
      </p:sp>
      <p:pic>
        <p:nvPicPr>
          <p:cNvPr id="6" name="Picture 3" descr="Cylindrical proje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193" y="2092380"/>
            <a:ext cx="4572000" cy="430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164317" y="2593427"/>
            <a:ext cx="3210494" cy="369332"/>
          </a:xfrm>
          <a:prstGeom prst="rect">
            <a:avLst/>
          </a:prstGeom>
          <a:noFill/>
        </p:spPr>
        <p:txBody>
          <a:bodyPr wrap="none" rtlCol="0">
            <a:spAutoFit/>
          </a:bodyPr>
          <a:lstStyle/>
          <a:p>
            <a:r>
              <a:rPr lang="en-US" dirty="0" smtClean="0"/>
              <a:t>Cylindrical equal area projection</a:t>
            </a:r>
            <a:endParaRPr lang="en-US" dirty="0"/>
          </a:p>
        </p:txBody>
      </p:sp>
      <p:sp>
        <p:nvSpPr>
          <p:cNvPr id="9" name="TextBox 8"/>
          <p:cNvSpPr txBox="1"/>
          <p:nvPr/>
        </p:nvSpPr>
        <p:spPr>
          <a:xfrm>
            <a:off x="5528442" y="4763814"/>
            <a:ext cx="2870016" cy="369332"/>
          </a:xfrm>
          <a:prstGeom prst="rect">
            <a:avLst/>
          </a:prstGeom>
          <a:noFill/>
        </p:spPr>
        <p:txBody>
          <a:bodyPr wrap="none" rtlCol="0">
            <a:spAutoFit/>
          </a:bodyPr>
          <a:lstStyle/>
          <a:p>
            <a:r>
              <a:rPr lang="en-US" dirty="0" smtClean="0"/>
              <a:t>Central cylindrical projection</a:t>
            </a:r>
            <a:endParaRPr lang="en-US" dirty="0"/>
          </a:p>
        </p:txBody>
      </p:sp>
    </p:spTree>
    <p:extLst>
      <p:ext uri="{BB962C8B-B14F-4D97-AF65-F5344CB8AC3E}">
        <p14:creationId xmlns:p14="http://schemas.microsoft.com/office/powerpoint/2010/main" val="34552896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5"/>
            <a:ext cx="10515600" cy="1100118"/>
          </a:xfrm>
        </p:spPr>
        <p:txBody>
          <a:bodyPr>
            <a:normAutofit fontScale="77500" lnSpcReduction="20000"/>
          </a:bodyPr>
          <a:lstStyle/>
          <a:p>
            <a:pPr marL="0" indent="0">
              <a:buNone/>
            </a:pPr>
            <a:r>
              <a:rPr lang="en-US" sz="3600" b="1" dirty="0" smtClean="0"/>
              <a:t>Mercator projection</a:t>
            </a:r>
            <a:r>
              <a:rPr lang="en-US" sz="3600" dirty="0" smtClean="0"/>
              <a:t> – a variant of central cylindrical projection</a:t>
            </a:r>
          </a:p>
          <a:p>
            <a:r>
              <a:rPr lang="en-US" sz="2600" dirty="0" smtClean="0"/>
              <a:t> Conformal projection (shape and direction are preserved)</a:t>
            </a:r>
          </a:p>
          <a:p>
            <a:r>
              <a:rPr lang="en-US" sz="2600" dirty="0" smtClean="0"/>
              <a:t>Cut off at 80</a:t>
            </a:r>
            <a:r>
              <a:rPr lang="en-US" dirty="0"/>
              <a:t>°</a:t>
            </a:r>
            <a:r>
              <a:rPr lang="en-US" sz="2600" dirty="0" smtClean="0"/>
              <a:t>N and S (great distortion near poles)</a:t>
            </a:r>
            <a:endParaRPr lang="en-US" sz="2600" dirty="0" smtClean="0"/>
          </a:p>
        </p:txBody>
      </p:sp>
      <p:pic>
        <p:nvPicPr>
          <p:cNvPr id="21506" name="Picture 2" descr="Mercator pro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756" y="2649692"/>
            <a:ext cx="6253537" cy="38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428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idx="1"/>
          </p:nvPr>
        </p:nvSpPr>
        <p:spPr>
          <a:xfrm>
            <a:off x="838200" y="1450428"/>
            <a:ext cx="10515600" cy="4726535"/>
          </a:xfrm>
        </p:spPr>
        <p:txBody>
          <a:bodyPr/>
          <a:lstStyle/>
          <a:p>
            <a:r>
              <a:rPr lang="en-US" sz="2400" dirty="0" smtClean="0"/>
              <a:t>Geographic coordinate systems – transform locations on a irregular shape of the earth to Lag/Long coordinates in an spheroid/ellipsoid</a:t>
            </a:r>
          </a:p>
          <a:p>
            <a:endParaRPr lang="en-US" dirty="0"/>
          </a:p>
          <a:p>
            <a:endParaRPr lang="en-US" dirty="0" smtClean="0"/>
          </a:p>
          <a:p>
            <a:pPr marL="0" indent="0">
              <a:buNone/>
            </a:pPr>
            <a:endParaRPr lang="en-US" dirty="0" smtClean="0"/>
          </a:p>
          <a:p>
            <a:pPr marL="0" indent="0">
              <a:buNone/>
            </a:pPr>
            <a:endParaRPr lang="en-US" dirty="0"/>
          </a:p>
          <a:p>
            <a:r>
              <a:rPr lang="en-US" sz="2400" dirty="0" smtClean="0"/>
              <a:t>Projected coordinate systems (map projection) – transform locations on the earth’s spherical/ellipsoidal surface onto a flat map surface</a:t>
            </a:r>
          </a:p>
        </p:txBody>
      </p:sp>
      <p:pic>
        <p:nvPicPr>
          <p:cNvPr id="5" name="Picture 3" descr="Conceptual map pro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3306" y="5035096"/>
            <a:ext cx="4062254" cy="18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3"/>
          <a:stretch>
            <a:fillRect/>
          </a:stretch>
        </p:blipFill>
        <p:spPr>
          <a:xfrm>
            <a:off x="2803632" y="2300770"/>
            <a:ext cx="5181602" cy="1574454"/>
          </a:xfrm>
          <a:prstGeom prst="rect">
            <a:avLst/>
          </a:prstGeom>
        </p:spPr>
      </p:pic>
      <p:sp>
        <p:nvSpPr>
          <p:cNvPr id="7" name="Right Arrow 6"/>
          <p:cNvSpPr/>
          <p:nvPr/>
        </p:nvSpPr>
        <p:spPr>
          <a:xfrm>
            <a:off x="4206766" y="2775991"/>
            <a:ext cx="409904" cy="335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19804" y="2775991"/>
            <a:ext cx="409904" cy="335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982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Cylindrical Projection</a:t>
            </a:r>
          </a:p>
        </p:txBody>
      </p:sp>
      <p:pic>
        <p:nvPicPr>
          <p:cNvPr id="5" name="Picture 4" descr="Central Cyclindri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50918" y="2690568"/>
            <a:ext cx="2840752" cy="244365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838200" y="1365005"/>
            <a:ext cx="8645893"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Cylindrical projection cannot project the poles onto the projection surface.</a:t>
            </a:r>
          </a:p>
          <a:p>
            <a:pPr marL="285750" indent="-285750">
              <a:buFont typeface="Arial" panose="020B0604020202020204" pitchFamily="34" charset="0"/>
              <a:buChar char="•"/>
            </a:pPr>
            <a:r>
              <a:rPr lang="en-US" sz="2000" dirty="0" smtClean="0"/>
              <a:t>Additional transformation or a special projection is needed for the polar areas.</a:t>
            </a:r>
            <a:endParaRPr lang="en-US" sz="2000" dirty="0"/>
          </a:p>
        </p:txBody>
      </p:sp>
      <p:pic>
        <p:nvPicPr>
          <p:cNvPr id="10" name="Picture 9"/>
          <p:cNvPicPr>
            <a:picLocks noChangeAspect="1"/>
          </p:cNvPicPr>
          <p:nvPr/>
        </p:nvPicPr>
        <p:blipFill>
          <a:blip r:embed="rId3"/>
          <a:stretch>
            <a:fillRect/>
          </a:stretch>
        </p:blipFill>
        <p:spPr>
          <a:xfrm>
            <a:off x="5699231" y="2690568"/>
            <a:ext cx="2483069" cy="2483069"/>
          </a:xfrm>
          <a:prstGeom prst="rect">
            <a:avLst/>
          </a:prstGeom>
        </p:spPr>
      </p:pic>
    </p:spTree>
    <p:extLst>
      <p:ext uri="{BB962C8B-B14F-4D97-AF65-F5344CB8AC3E}">
        <p14:creationId xmlns:p14="http://schemas.microsoft.com/office/powerpoint/2010/main" val="7222610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5"/>
            <a:ext cx="10515600" cy="1100118"/>
          </a:xfrm>
        </p:spPr>
        <p:txBody>
          <a:bodyPr>
            <a:normAutofit/>
          </a:bodyPr>
          <a:lstStyle/>
          <a:p>
            <a:pPr marL="0" indent="0">
              <a:buNone/>
            </a:pPr>
            <a:r>
              <a:rPr lang="en-US" sz="3000" b="1" dirty="0" smtClean="0"/>
              <a:t>Mercator projection</a:t>
            </a:r>
            <a:r>
              <a:rPr lang="en-US" sz="3000" dirty="0" smtClean="0"/>
              <a:t> – the </a:t>
            </a:r>
            <a:r>
              <a:rPr lang="en-US" sz="3000" dirty="0" err="1" smtClean="0"/>
              <a:t>rhumb</a:t>
            </a:r>
            <a:r>
              <a:rPr lang="en-US" sz="3000" dirty="0" smtClean="0"/>
              <a:t> line is not the shortest path</a:t>
            </a:r>
          </a:p>
        </p:txBody>
      </p:sp>
      <p:pic>
        <p:nvPicPr>
          <p:cNvPr id="24578" name="Picture 2" descr="Image result for rhumb line mercator pro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947" y="2068975"/>
            <a:ext cx="9668042" cy="396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3183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0515600" cy="1488747"/>
          </a:xfrm>
        </p:spPr>
        <p:txBody>
          <a:bodyPr>
            <a:normAutofit/>
          </a:bodyPr>
          <a:lstStyle/>
          <a:p>
            <a:pPr marL="0" indent="0">
              <a:buNone/>
            </a:pPr>
            <a:r>
              <a:rPr lang="en-US" sz="3100" b="1" dirty="0" smtClean="0"/>
              <a:t>Traverse </a:t>
            </a:r>
            <a:r>
              <a:rPr lang="en-US" sz="3100" b="1" dirty="0" smtClean="0"/>
              <a:t>M</a:t>
            </a:r>
            <a:r>
              <a:rPr lang="en-US" sz="3100" b="1" dirty="0" smtClean="0"/>
              <a:t>ercator projection</a:t>
            </a:r>
            <a:r>
              <a:rPr lang="en-US" sz="3100" dirty="0" smtClean="0"/>
              <a:t> – rotate the cylindrical surface by 90</a:t>
            </a:r>
            <a:r>
              <a:rPr lang="en-US" sz="3100" dirty="0" smtClean="0"/>
              <a:t>° so that the tangent line becomes a pair of meridian lines.</a:t>
            </a:r>
            <a:endParaRPr lang="en-US" sz="3100" dirty="0" smtClean="0"/>
          </a:p>
        </p:txBody>
      </p:sp>
      <p:pic>
        <p:nvPicPr>
          <p:cNvPr id="25602" name="Picture 2" descr="a Transverse Mercator projection of the world with a&#10;standard meridian at 0° longitu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353" y="2967790"/>
            <a:ext cx="6277849" cy="330275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flipH="1">
            <a:off x="3703319" y="6513095"/>
            <a:ext cx="5681313" cy="369332"/>
          </a:xfrm>
          <a:prstGeom prst="rect">
            <a:avLst/>
          </a:prstGeom>
          <a:noFill/>
        </p:spPr>
        <p:txBody>
          <a:bodyPr wrap="square" rtlCol="0">
            <a:spAutoFit/>
          </a:bodyPr>
          <a:lstStyle/>
          <a:p>
            <a:r>
              <a:rPr lang="en-US" dirty="0" smtClean="0"/>
              <a:t>Traverse Mercator projection</a:t>
            </a:r>
            <a:endParaRPr lang="en-US" dirty="0"/>
          </a:p>
        </p:txBody>
      </p:sp>
    </p:spTree>
    <p:extLst>
      <p:ext uri="{BB962C8B-B14F-4D97-AF65-F5344CB8AC3E}">
        <p14:creationId xmlns:p14="http://schemas.microsoft.com/office/powerpoint/2010/main" val="3871878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0515600" cy="1488747"/>
          </a:xfrm>
        </p:spPr>
        <p:txBody>
          <a:bodyPr>
            <a:normAutofit/>
          </a:bodyPr>
          <a:lstStyle/>
          <a:p>
            <a:pPr marL="0" indent="0">
              <a:buNone/>
            </a:pPr>
            <a:r>
              <a:rPr lang="en-US" sz="3100" b="1" dirty="0" smtClean="0"/>
              <a:t>Traverse </a:t>
            </a:r>
            <a:r>
              <a:rPr lang="en-US" sz="3100" b="1" dirty="0" smtClean="0"/>
              <a:t>M</a:t>
            </a:r>
            <a:r>
              <a:rPr lang="en-US" sz="3100" b="1" dirty="0" smtClean="0"/>
              <a:t>ercator projection</a:t>
            </a:r>
            <a:r>
              <a:rPr lang="en-US" sz="3100" dirty="0" smtClean="0"/>
              <a:t> </a:t>
            </a:r>
          </a:p>
          <a:p>
            <a:r>
              <a:rPr lang="en-US" sz="2600" dirty="0" smtClean="0"/>
              <a:t>Conformal projection (shape is preserved)</a:t>
            </a:r>
          </a:p>
          <a:p>
            <a:r>
              <a:rPr lang="en-US" sz="2600" dirty="0" smtClean="0"/>
              <a:t>Area is preserved along the tangent line</a:t>
            </a:r>
            <a:endParaRPr lang="en-US" sz="2600" dirty="0" smtClean="0"/>
          </a:p>
        </p:txBody>
      </p:sp>
      <p:sp>
        <p:nvSpPr>
          <p:cNvPr id="4" name="TextBox 3"/>
          <p:cNvSpPr txBox="1"/>
          <p:nvPr/>
        </p:nvSpPr>
        <p:spPr>
          <a:xfrm flipH="1">
            <a:off x="3703319" y="6513095"/>
            <a:ext cx="5681313" cy="369332"/>
          </a:xfrm>
          <a:prstGeom prst="rect">
            <a:avLst/>
          </a:prstGeom>
          <a:noFill/>
        </p:spPr>
        <p:txBody>
          <a:bodyPr wrap="square" rtlCol="0">
            <a:spAutoFit/>
          </a:bodyPr>
          <a:lstStyle/>
          <a:p>
            <a:r>
              <a:rPr lang="en-US" dirty="0" smtClean="0"/>
              <a:t>Traverse Mercator projection</a:t>
            </a:r>
            <a:endParaRPr lang="en-US" dirty="0"/>
          </a:p>
        </p:txBody>
      </p:sp>
      <p:pic>
        <p:nvPicPr>
          <p:cNvPr id="26626" name="Picture 2" descr="The result of a Transverse Mercator projection of the world&#10;centered on UTM Zon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237" y="2767471"/>
            <a:ext cx="3735220" cy="374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209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pic>
        <p:nvPicPr>
          <p:cNvPr id="5" name="Picture 4"/>
          <p:cNvPicPr>
            <a:picLocks noChangeAspect="1"/>
          </p:cNvPicPr>
          <p:nvPr/>
        </p:nvPicPr>
        <p:blipFill>
          <a:blip r:embed="rId2"/>
          <a:stretch>
            <a:fillRect/>
          </a:stretch>
        </p:blipFill>
        <p:spPr>
          <a:xfrm>
            <a:off x="2547936" y="2210115"/>
            <a:ext cx="6486525" cy="3257550"/>
          </a:xfrm>
          <a:prstGeom prst="rect">
            <a:avLst/>
          </a:prstGeom>
        </p:spPr>
      </p:pic>
      <p:sp>
        <p:nvSpPr>
          <p:cNvPr id="8" name="Content Placeholder 2"/>
          <p:cNvSpPr>
            <a:spLocks noGrp="1"/>
          </p:cNvSpPr>
          <p:nvPr>
            <p:ph idx="1"/>
          </p:nvPr>
        </p:nvSpPr>
        <p:spPr>
          <a:xfrm>
            <a:off x="4174959" y="5861279"/>
            <a:ext cx="10515600" cy="1488747"/>
          </a:xfrm>
        </p:spPr>
        <p:txBody>
          <a:bodyPr>
            <a:normAutofit/>
          </a:bodyPr>
          <a:lstStyle/>
          <a:p>
            <a:pPr marL="0" indent="0">
              <a:buNone/>
            </a:pPr>
            <a:r>
              <a:rPr lang="en-US" sz="2600" dirty="0" smtClean="0"/>
              <a:t>Drawback: non-contiguous</a:t>
            </a:r>
          </a:p>
        </p:txBody>
      </p:sp>
      <p:sp>
        <p:nvSpPr>
          <p:cNvPr id="7" name="TextBox 6"/>
          <p:cNvSpPr txBox="1"/>
          <p:nvPr/>
        </p:nvSpPr>
        <p:spPr>
          <a:xfrm flipH="1">
            <a:off x="992204" y="1251285"/>
            <a:ext cx="10750617" cy="1292662"/>
          </a:xfrm>
          <a:prstGeom prst="rect">
            <a:avLst/>
          </a:prstGeom>
          <a:noFill/>
        </p:spPr>
        <p:txBody>
          <a:bodyPr wrap="square" rtlCol="0">
            <a:spAutoFit/>
          </a:bodyPr>
          <a:lstStyle/>
          <a:p>
            <a:r>
              <a:rPr lang="en-US" sz="2600" dirty="0"/>
              <a:t>Gores of the globe on transverse Mercator projection </a:t>
            </a:r>
            <a:r>
              <a:rPr lang="en-US" sz="2600" dirty="0" smtClean="0"/>
              <a:t>with 30</a:t>
            </a:r>
            <a:r>
              <a:rPr lang="en-US" sz="2600" dirty="0"/>
              <a:t>° </a:t>
            </a:r>
            <a:r>
              <a:rPr lang="en-US" sz="2600" dirty="0" smtClean="0"/>
              <a:t>width - Traverse projection along equal-interval meridians</a:t>
            </a:r>
            <a:endParaRPr lang="en-US" sz="2600" dirty="0"/>
          </a:p>
          <a:p>
            <a:endParaRPr lang="en-US" sz="2600" dirty="0"/>
          </a:p>
        </p:txBody>
      </p:sp>
    </p:spTree>
    <p:extLst>
      <p:ext uri="{BB962C8B-B14F-4D97-AF65-F5344CB8AC3E}">
        <p14:creationId xmlns:p14="http://schemas.microsoft.com/office/powerpoint/2010/main" val="2285815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1081084" cy="2317174"/>
          </a:xfrm>
        </p:spPr>
        <p:txBody>
          <a:bodyPr>
            <a:noAutofit/>
          </a:bodyPr>
          <a:lstStyle/>
          <a:p>
            <a:pPr marL="0" indent="0">
              <a:buNone/>
            </a:pPr>
            <a:r>
              <a:rPr lang="en-US" b="1" dirty="0" smtClean="0"/>
              <a:t>Universal Traverse </a:t>
            </a:r>
            <a:r>
              <a:rPr lang="en-US" b="1" dirty="0" smtClean="0"/>
              <a:t>M</a:t>
            </a:r>
            <a:r>
              <a:rPr lang="en-US" b="1" dirty="0" smtClean="0"/>
              <a:t>ercator (UTM) projection</a:t>
            </a:r>
            <a:r>
              <a:rPr lang="en-US" dirty="0" smtClean="0"/>
              <a:t> </a:t>
            </a:r>
          </a:p>
          <a:p>
            <a:r>
              <a:rPr lang="en-US" sz="2400" dirty="0" smtClean="0"/>
              <a:t>Use a cylinder to </a:t>
            </a:r>
            <a:r>
              <a:rPr lang="en-US" sz="2400" dirty="0" smtClean="0"/>
              <a:t>peel the globe surface </a:t>
            </a:r>
            <a:r>
              <a:rPr lang="en-US" sz="2400" dirty="0"/>
              <a:t>into strips </a:t>
            </a:r>
            <a:r>
              <a:rPr lang="en-US" sz="2400" dirty="0" smtClean="0"/>
              <a:t>(divides the </a:t>
            </a:r>
            <a:r>
              <a:rPr lang="en-US" sz="2400" dirty="0"/>
              <a:t>Earth's surface into 60 zones, each spanning 6° of </a:t>
            </a:r>
            <a:r>
              <a:rPr lang="en-US" sz="2400" dirty="0" smtClean="0"/>
              <a:t>longitude)</a:t>
            </a:r>
            <a:endParaRPr lang="en-US" sz="2400" dirty="0" smtClean="0"/>
          </a:p>
          <a:p>
            <a:r>
              <a:rPr lang="en-US" sz="2400" dirty="0" smtClean="0"/>
              <a:t>Property distortions are minimized within each strip (not completely preserved)</a:t>
            </a:r>
            <a:endParaRPr lang="en-US" sz="2400" dirty="0"/>
          </a:p>
          <a:p>
            <a:r>
              <a:rPr lang="en-US" sz="2400" dirty="0" smtClean="0"/>
              <a:t>Polar </a:t>
            </a:r>
            <a:r>
              <a:rPr lang="en-US" sz="2400" dirty="0"/>
              <a:t>areas (above 84° North and 80° South) are excluded</a:t>
            </a:r>
            <a:r>
              <a:rPr lang="en-US" sz="2400" dirty="0" smtClean="0"/>
              <a:t>.</a:t>
            </a:r>
          </a:p>
          <a:p>
            <a:r>
              <a:rPr lang="en-US" sz="2400" dirty="0" smtClean="0"/>
              <a:t>More used for projection of small areas</a:t>
            </a:r>
            <a:endParaRPr lang="en-US" sz="2400" dirty="0"/>
          </a:p>
          <a:p>
            <a:endParaRPr lang="en-US" sz="2400" dirty="0" smtClean="0"/>
          </a:p>
        </p:txBody>
      </p:sp>
      <p:pic>
        <p:nvPicPr>
          <p:cNvPr id="27650" name="Picture 2" descr="https://static.wixstatic.com/media/3f5332_c68061509c5246d78bbf7c6ab1858cca.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8970" y="3950626"/>
            <a:ext cx="2623254" cy="278960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static.wixstatic.com/media/3f5332_b9a8819169204746b29c70d40c0ccab7.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728" y="3946358"/>
            <a:ext cx="3722752" cy="273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378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1081084" cy="555561"/>
          </a:xfrm>
        </p:spPr>
        <p:txBody>
          <a:bodyPr>
            <a:noAutofit/>
          </a:bodyPr>
          <a:lstStyle/>
          <a:p>
            <a:pPr marL="0" indent="0">
              <a:buNone/>
            </a:pPr>
            <a:r>
              <a:rPr lang="en-US" b="1" dirty="0" smtClean="0"/>
              <a:t>Universal Traverse </a:t>
            </a:r>
            <a:r>
              <a:rPr lang="en-US" b="1" dirty="0" smtClean="0"/>
              <a:t>M</a:t>
            </a:r>
            <a:r>
              <a:rPr lang="en-US" b="1" dirty="0" smtClean="0"/>
              <a:t>ercator (UTM) projection</a:t>
            </a:r>
            <a:r>
              <a:rPr lang="en-US" dirty="0" smtClean="0"/>
              <a:t> </a:t>
            </a:r>
          </a:p>
        </p:txBody>
      </p:sp>
      <p:pic>
        <p:nvPicPr>
          <p:cNvPr id="27656" name="Picture 8" descr="http://mars.geographie.uni-halle.de/geovlexcms/downloads/bitmaps/utmzone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171" y="1874817"/>
            <a:ext cx="7737141" cy="421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79495" y="6256422"/>
            <a:ext cx="4090737" cy="430887"/>
          </a:xfrm>
          <a:prstGeom prst="rect">
            <a:avLst/>
          </a:prstGeom>
          <a:noFill/>
        </p:spPr>
        <p:txBody>
          <a:bodyPr wrap="square" rtlCol="0">
            <a:spAutoFit/>
          </a:bodyPr>
          <a:lstStyle/>
          <a:p>
            <a:pPr algn="ctr"/>
            <a:r>
              <a:rPr lang="en-US" sz="2200" dirty="0" smtClean="0"/>
              <a:t>UTM zones</a:t>
            </a:r>
            <a:endParaRPr lang="en-US" sz="2200" dirty="0"/>
          </a:p>
        </p:txBody>
      </p:sp>
    </p:spTree>
    <p:extLst>
      <p:ext uri="{BB962C8B-B14F-4D97-AF65-F5344CB8AC3E}">
        <p14:creationId xmlns:p14="http://schemas.microsoft.com/office/powerpoint/2010/main" val="14006638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507"/>
          </a:xfrm>
        </p:spPr>
        <p:txBody>
          <a:bodyPr>
            <a:normAutofit fontScale="90000"/>
          </a:bodyPr>
          <a:lstStyle/>
          <a:p>
            <a:r>
              <a:rPr lang="en-US" sz="4000" dirty="0" smtClean="0"/>
              <a:t>Cylindrical Projection</a:t>
            </a:r>
            <a:endParaRPr lang="en-US" sz="4000" dirty="0"/>
          </a:p>
        </p:txBody>
      </p:sp>
      <p:sp>
        <p:nvSpPr>
          <p:cNvPr id="3" name="Content Placeholder 2"/>
          <p:cNvSpPr>
            <a:spLocks noGrp="1"/>
          </p:cNvSpPr>
          <p:nvPr>
            <p:ph idx="1"/>
          </p:nvPr>
        </p:nvSpPr>
        <p:spPr>
          <a:xfrm>
            <a:off x="838200" y="1160944"/>
            <a:ext cx="11081084" cy="555561"/>
          </a:xfrm>
        </p:spPr>
        <p:txBody>
          <a:bodyPr>
            <a:noAutofit/>
          </a:bodyPr>
          <a:lstStyle/>
          <a:p>
            <a:pPr marL="0" indent="0">
              <a:buNone/>
            </a:pPr>
            <a:r>
              <a:rPr lang="en-US" b="1" dirty="0" smtClean="0"/>
              <a:t>Universal Traverse </a:t>
            </a:r>
            <a:r>
              <a:rPr lang="en-US" b="1" dirty="0" smtClean="0"/>
              <a:t>M</a:t>
            </a:r>
            <a:r>
              <a:rPr lang="en-US" b="1" dirty="0" smtClean="0"/>
              <a:t>ercator (UTM) projection</a:t>
            </a:r>
            <a:r>
              <a:rPr lang="en-US" dirty="0" smtClean="0"/>
              <a:t> </a:t>
            </a:r>
          </a:p>
        </p:txBody>
      </p:sp>
      <p:pic>
        <p:nvPicPr>
          <p:cNvPr id="5" name="Picture 4"/>
          <p:cNvPicPr>
            <a:picLocks noChangeAspect="1"/>
          </p:cNvPicPr>
          <p:nvPr/>
        </p:nvPicPr>
        <p:blipFill>
          <a:blip r:embed="rId2"/>
          <a:stretch>
            <a:fillRect/>
          </a:stretch>
        </p:blipFill>
        <p:spPr>
          <a:xfrm>
            <a:off x="2919663" y="1823732"/>
            <a:ext cx="6352674" cy="4355648"/>
          </a:xfrm>
          <a:prstGeom prst="rect">
            <a:avLst/>
          </a:prstGeom>
        </p:spPr>
      </p:pic>
      <p:sp>
        <p:nvSpPr>
          <p:cNvPr id="4" name="TextBox 3"/>
          <p:cNvSpPr txBox="1"/>
          <p:nvPr/>
        </p:nvSpPr>
        <p:spPr>
          <a:xfrm flipH="1">
            <a:off x="3093719" y="6160168"/>
            <a:ext cx="6034239" cy="430887"/>
          </a:xfrm>
          <a:prstGeom prst="rect">
            <a:avLst/>
          </a:prstGeom>
          <a:noFill/>
        </p:spPr>
        <p:txBody>
          <a:bodyPr wrap="square" rtlCol="0">
            <a:spAutoFit/>
          </a:bodyPr>
          <a:lstStyle/>
          <a:p>
            <a:pPr algn="ctr"/>
            <a:r>
              <a:rPr lang="en-US" sz="2200" dirty="0" smtClean="0"/>
              <a:t>UTM zones in the contiguous US</a:t>
            </a:r>
            <a:endParaRPr lang="en-US" sz="2200" dirty="0"/>
          </a:p>
        </p:txBody>
      </p:sp>
    </p:spTree>
    <p:extLst>
      <p:ext uri="{BB962C8B-B14F-4D97-AF65-F5344CB8AC3E}">
        <p14:creationId xmlns:p14="http://schemas.microsoft.com/office/powerpoint/2010/main" val="7611589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Conic Projection</a:t>
            </a:r>
            <a:endParaRPr lang="en-US" dirty="0"/>
          </a:p>
        </p:txBody>
      </p:sp>
      <p:pic>
        <p:nvPicPr>
          <p:cNvPr id="10242" name="Picture 2" descr="Image result for conic proj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270" y="2033753"/>
            <a:ext cx="5082860" cy="344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7032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53" y="0"/>
            <a:ext cx="10515600" cy="1325563"/>
          </a:xfrm>
        </p:spPr>
        <p:txBody>
          <a:bodyPr/>
          <a:lstStyle/>
          <a:p>
            <a:r>
              <a:rPr lang="en-US" dirty="0" smtClean="0"/>
              <a:t>Conic Projection</a:t>
            </a:r>
            <a:endParaRPr lang="en-US" dirty="0"/>
          </a:p>
        </p:txBody>
      </p:sp>
      <p:sp>
        <p:nvSpPr>
          <p:cNvPr id="9" name="Content Placeholder 2"/>
          <p:cNvSpPr>
            <a:spLocks noGrp="1"/>
          </p:cNvSpPr>
          <p:nvPr>
            <p:ph idx="1"/>
          </p:nvPr>
        </p:nvSpPr>
        <p:spPr>
          <a:xfrm>
            <a:off x="456810" y="1084932"/>
            <a:ext cx="10927291" cy="1668379"/>
          </a:xfrm>
        </p:spPr>
        <p:txBody>
          <a:bodyPr>
            <a:noAutofit/>
          </a:bodyPr>
          <a:lstStyle/>
          <a:p>
            <a:pPr marL="0" indent="0">
              <a:buNone/>
            </a:pPr>
            <a:r>
              <a:rPr lang="en-US" b="1" dirty="0" smtClean="0"/>
              <a:t>Lambert conformal conic</a:t>
            </a:r>
            <a:r>
              <a:rPr lang="en-US" dirty="0" smtClean="0"/>
              <a:t> - </a:t>
            </a:r>
            <a:r>
              <a:rPr lang="en-US" sz="2400" dirty="0" smtClean="0"/>
              <a:t>A conic projection in which the conic projection surface slices through the globe</a:t>
            </a:r>
            <a:r>
              <a:rPr lang="en-US" sz="2400" dirty="0"/>
              <a:t> at </a:t>
            </a:r>
            <a:r>
              <a:rPr lang="en-US" sz="2400" dirty="0" smtClean="0"/>
              <a:t>33°N </a:t>
            </a:r>
            <a:r>
              <a:rPr lang="en-US" sz="2400" dirty="0"/>
              <a:t>and </a:t>
            </a:r>
            <a:r>
              <a:rPr lang="en-US" sz="2400" dirty="0" smtClean="0"/>
              <a:t>45°N to keep the scale distortion minimum at the edge.</a:t>
            </a:r>
          </a:p>
          <a:p>
            <a:r>
              <a:rPr lang="en-US" sz="2200" dirty="0" smtClean="0"/>
              <a:t>Conformal projection (shape and direction are preserved locally)</a:t>
            </a:r>
          </a:p>
          <a:p>
            <a:r>
              <a:rPr lang="en-US" sz="2200" dirty="0" smtClean="0"/>
              <a:t>The straight line between two points is almost the same as the shortest path (great circle) on the globe.</a:t>
            </a:r>
            <a:endParaRPr lang="en-US" sz="2200" dirty="0" smtClean="0"/>
          </a:p>
        </p:txBody>
      </p:sp>
      <p:pic>
        <p:nvPicPr>
          <p:cNvPr id="10244" name="Picture 4" descr="Graphical depiction of Lambert Conformal Conic Projection with 2 Standard Parall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132" y="3347993"/>
            <a:ext cx="5933742" cy="31184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995723" y="6373575"/>
            <a:ext cx="2521396" cy="369332"/>
          </a:xfrm>
          <a:prstGeom prst="rect">
            <a:avLst/>
          </a:prstGeom>
        </p:spPr>
        <p:txBody>
          <a:bodyPr wrap="none">
            <a:spAutoFit/>
          </a:bodyPr>
          <a:lstStyle/>
          <a:p>
            <a:r>
              <a:rPr lang="en-US" dirty="0"/>
              <a:t>Lambert conformal conic</a:t>
            </a:r>
          </a:p>
        </p:txBody>
      </p:sp>
    </p:spTree>
    <p:extLst>
      <p:ext uri="{BB962C8B-B14F-4D97-AF65-F5344CB8AC3E}">
        <p14:creationId xmlns:p14="http://schemas.microsoft.com/office/powerpoint/2010/main" val="14865448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Globes Versus Flat Maps</a:t>
            </a:r>
            <a:endParaRPr lang="en-US" dirty="0"/>
          </a:p>
        </p:txBody>
      </p:sp>
      <p:sp>
        <p:nvSpPr>
          <p:cNvPr id="8" name="TextBox 7"/>
          <p:cNvSpPr txBox="1"/>
          <p:nvPr/>
        </p:nvSpPr>
        <p:spPr>
          <a:xfrm>
            <a:off x="838200" y="1662935"/>
            <a:ext cx="10583916" cy="1107996"/>
          </a:xfrm>
          <a:prstGeom prst="rect">
            <a:avLst/>
          </a:prstGeom>
          <a:noFill/>
        </p:spPr>
        <p:txBody>
          <a:bodyPr wrap="square" rtlCol="0">
            <a:spAutoFit/>
          </a:bodyPr>
          <a:lstStyle/>
          <a:p>
            <a:r>
              <a:rPr lang="en-US" sz="2200" dirty="0" smtClean="0"/>
              <a:t>Using a geographic coordinate system, we can transform locations on the earth surface to a spheroid/ellipsoid. </a:t>
            </a:r>
          </a:p>
          <a:p>
            <a:r>
              <a:rPr lang="en-US" sz="2200" dirty="0" smtClean="0"/>
              <a:t>Then, we can create a model (i.e. a globe) to represent the spheroid/ellipsoid.</a:t>
            </a:r>
          </a:p>
        </p:txBody>
      </p:sp>
      <p:pic>
        <p:nvPicPr>
          <p:cNvPr id="1028" name="Picture 4" descr="Image result for a gl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458" y="3095100"/>
            <a:ext cx="1962150" cy="23336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388703" y="5683469"/>
            <a:ext cx="5638338" cy="461665"/>
          </a:xfrm>
          <a:prstGeom prst="rect">
            <a:avLst/>
          </a:prstGeom>
          <a:noFill/>
        </p:spPr>
        <p:txBody>
          <a:bodyPr wrap="none" rtlCol="0">
            <a:spAutoFit/>
          </a:bodyPr>
          <a:lstStyle/>
          <a:p>
            <a:r>
              <a:rPr lang="en-US" sz="2400" dirty="0" smtClean="0"/>
              <a:t>Why we want to project things onto a map?</a:t>
            </a:r>
            <a:endParaRPr lang="en-US" sz="2400" dirty="0"/>
          </a:p>
        </p:txBody>
      </p:sp>
    </p:spTree>
    <p:extLst>
      <p:ext uri="{BB962C8B-B14F-4D97-AF65-F5344CB8AC3E}">
        <p14:creationId xmlns:p14="http://schemas.microsoft.com/office/powerpoint/2010/main" val="1848198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53" y="0"/>
            <a:ext cx="10515600" cy="1325563"/>
          </a:xfrm>
        </p:spPr>
        <p:txBody>
          <a:bodyPr/>
          <a:lstStyle/>
          <a:p>
            <a:r>
              <a:rPr lang="en-US" dirty="0" smtClean="0"/>
              <a:t>Conic Projection</a:t>
            </a:r>
            <a:endParaRPr lang="en-US" dirty="0"/>
          </a:p>
        </p:txBody>
      </p:sp>
      <p:sp>
        <p:nvSpPr>
          <p:cNvPr id="9" name="Content Placeholder 2"/>
          <p:cNvSpPr>
            <a:spLocks noGrp="1"/>
          </p:cNvSpPr>
          <p:nvPr>
            <p:ph idx="1"/>
          </p:nvPr>
        </p:nvSpPr>
        <p:spPr>
          <a:xfrm>
            <a:off x="456810" y="1084932"/>
            <a:ext cx="10927291" cy="1668379"/>
          </a:xfrm>
        </p:spPr>
        <p:txBody>
          <a:bodyPr>
            <a:noAutofit/>
          </a:bodyPr>
          <a:lstStyle/>
          <a:p>
            <a:pPr marL="0" indent="0">
              <a:buNone/>
            </a:pPr>
            <a:r>
              <a:rPr lang="en-US" b="1" dirty="0" smtClean="0"/>
              <a:t>Albers equal area conic</a:t>
            </a:r>
            <a:r>
              <a:rPr lang="en-US" dirty="0" smtClean="0"/>
              <a:t> - </a:t>
            </a:r>
            <a:r>
              <a:rPr lang="en-US" sz="2400" dirty="0" smtClean="0"/>
              <a:t>the conic projection surface slices through the globe</a:t>
            </a:r>
            <a:r>
              <a:rPr lang="en-US" sz="2400" dirty="0"/>
              <a:t> at </a:t>
            </a:r>
            <a:r>
              <a:rPr lang="en-US" sz="2400" dirty="0" smtClean="0"/>
              <a:t>29.5°N </a:t>
            </a:r>
            <a:r>
              <a:rPr lang="en-US" sz="2400" dirty="0"/>
              <a:t>and </a:t>
            </a:r>
            <a:r>
              <a:rPr lang="en-US" sz="2400" dirty="0" smtClean="0"/>
              <a:t>45.5°N to keep the scale distortion minimum at the edge.</a:t>
            </a:r>
          </a:p>
          <a:p>
            <a:r>
              <a:rPr lang="en-US" sz="2200" dirty="0" smtClean="0"/>
              <a:t>Area is accurately preserved</a:t>
            </a:r>
          </a:p>
          <a:p>
            <a:r>
              <a:rPr lang="en-US" sz="2200" dirty="0" smtClean="0"/>
              <a:t>Less </a:t>
            </a:r>
            <a:r>
              <a:rPr lang="en-US" sz="2200" dirty="0"/>
              <a:t>than 1% </a:t>
            </a:r>
            <a:r>
              <a:rPr lang="en-US" sz="2200" dirty="0" smtClean="0"/>
              <a:t>distance </a:t>
            </a:r>
            <a:r>
              <a:rPr lang="en-US" sz="2200" dirty="0"/>
              <a:t>distortion in the middle (37°N) of the map, 1.25% distortion at the south and north </a:t>
            </a:r>
            <a:r>
              <a:rPr lang="en-US" sz="2200" dirty="0" smtClean="0"/>
              <a:t>edge</a:t>
            </a:r>
          </a:p>
          <a:p>
            <a:r>
              <a:rPr lang="en-US" sz="2200" dirty="0"/>
              <a:t>Most used projection for statistical maps of the U.S. (e.g. maps from the U.S. Census Bureau)</a:t>
            </a:r>
          </a:p>
          <a:p>
            <a:endParaRPr lang="en-US" sz="2200" dirty="0" smtClean="0"/>
          </a:p>
        </p:txBody>
      </p:sp>
      <p:sp>
        <p:nvSpPr>
          <p:cNvPr id="10" name="Rectangle 9"/>
          <p:cNvSpPr/>
          <p:nvPr/>
        </p:nvSpPr>
        <p:spPr>
          <a:xfrm>
            <a:off x="3952987" y="6531535"/>
            <a:ext cx="5293309" cy="369332"/>
          </a:xfrm>
          <a:prstGeom prst="rect">
            <a:avLst/>
          </a:prstGeom>
        </p:spPr>
        <p:txBody>
          <a:bodyPr wrap="none">
            <a:spAutoFit/>
          </a:bodyPr>
          <a:lstStyle/>
          <a:p>
            <a:r>
              <a:rPr lang="en-US" dirty="0" smtClean="0"/>
              <a:t>Albers equal area conic projection of the United States</a:t>
            </a:r>
            <a:endParaRPr lang="en-US" dirty="0"/>
          </a:p>
        </p:txBody>
      </p:sp>
      <p:pic>
        <p:nvPicPr>
          <p:cNvPr id="3" name="Picture 2"/>
          <p:cNvPicPr>
            <a:picLocks noChangeAspect="1"/>
          </p:cNvPicPr>
          <p:nvPr/>
        </p:nvPicPr>
        <p:blipFill>
          <a:blip r:embed="rId2"/>
          <a:stretch>
            <a:fillRect/>
          </a:stretch>
        </p:blipFill>
        <p:spPr>
          <a:xfrm>
            <a:off x="4090735" y="3449053"/>
            <a:ext cx="4503205" cy="3097325"/>
          </a:xfrm>
          <a:prstGeom prst="rect">
            <a:avLst/>
          </a:prstGeom>
        </p:spPr>
      </p:pic>
    </p:spTree>
    <p:extLst>
      <p:ext uri="{BB962C8B-B14F-4D97-AF65-F5344CB8AC3E}">
        <p14:creationId xmlns:p14="http://schemas.microsoft.com/office/powerpoint/2010/main" val="7487920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853" y="0"/>
            <a:ext cx="10515600" cy="1325563"/>
          </a:xfrm>
        </p:spPr>
        <p:txBody>
          <a:bodyPr/>
          <a:lstStyle/>
          <a:p>
            <a:r>
              <a:rPr lang="en-US" dirty="0" smtClean="0"/>
              <a:t>Other projections</a:t>
            </a:r>
            <a:endParaRPr lang="en-US" dirty="0"/>
          </a:p>
        </p:txBody>
      </p:sp>
      <p:sp>
        <p:nvSpPr>
          <p:cNvPr id="9" name="Content Placeholder 2"/>
          <p:cNvSpPr>
            <a:spLocks noGrp="1"/>
          </p:cNvSpPr>
          <p:nvPr>
            <p:ph idx="1"/>
          </p:nvPr>
        </p:nvSpPr>
        <p:spPr>
          <a:xfrm>
            <a:off x="456810" y="1084932"/>
            <a:ext cx="10927291" cy="1668379"/>
          </a:xfrm>
        </p:spPr>
        <p:txBody>
          <a:bodyPr>
            <a:noAutofit/>
          </a:bodyPr>
          <a:lstStyle/>
          <a:p>
            <a:pPr marL="0" indent="0">
              <a:buNone/>
            </a:pPr>
            <a:r>
              <a:rPr lang="en-US" dirty="0" smtClean="0"/>
              <a:t>The abovementioned projections are only a small portion of the vast array of projections. Some projections use more complex mathematical/geometrical transformation that cannot be intuitively classified into the above families.</a:t>
            </a:r>
          </a:p>
        </p:txBody>
      </p:sp>
      <p:pic>
        <p:nvPicPr>
          <p:cNvPr id="33794" name="Picture 2" descr="Image result for mollweide projection pseudocylindric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403" y="3428750"/>
            <a:ext cx="5175250" cy="26954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28799" y="6381031"/>
            <a:ext cx="2192267" cy="369332"/>
          </a:xfrm>
          <a:prstGeom prst="rect">
            <a:avLst/>
          </a:prstGeom>
          <a:noFill/>
        </p:spPr>
        <p:txBody>
          <a:bodyPr wrap="none" rtlCol="0">
            <a:spAutoFit/>
          </a:bodyPr>
          <a:lstStyle/>
          <a:p>
            <a:r>
              <a:rPr lang="en-US" dirty="0" err="1" smtClean="0"/>
              <a:t>Mollweide</a:t>
            </a:r>
            <a:r>
              <a:rPr lang="en-US" dirty="0" smtClean="0"/>
              <a:t> projection</a:t>
            </a:r>
            <a:endParaRPr lang="en-US" dirty="0"/>
          </a:p>
        </p:txBody>
      </p:sp>
      <p:sp>
        <p:nvSpPr>
          <p:cNvPr id="5" name="TextBox 4"/>
          <p:cNvSpPr txBox="1"/>
          <p:nvPr/>
        </p:nvSpPr>
        <p:spPr>
          <a:xfrm>
            <a:off x="5920455" y="3838243"/>
            <a:ext cx="5918619" cy="2462213"/>
          </a:xfrm>
          <a:prstGeom prst="rect">
            <a:avLst/>
          </a:prstGeom>
          <a:noFill/>
        </p:spPr>
        <p:txBody>
          <a:bodyPr wrap="square" rtlCol="0">
            <a:spAutoFit/>
          </a:bodyPr>
          <a:lstStyle/>
          <a:p>
            <a:pPr marL="285750" indent="-285750">
              <a:buFont typeface="Arial" panose="020B0604020202020204" pitchFamily="34" charset="0"/>
              <a:buChar char="•"/>
            </a:pPr>
            <a:r>
              <a:rPr lang="en-US" sz="2200" dirty="0" smtClean="0"/>
              <a:t>A </a:t>
            </a:r>
            <a:r>
              <a:rPr lang="en-US" sz="2200" dirty="0" err="1" smtClean="0"/>
              <a:t>pseudocylindrical</a:t>
            </a:r>
            <a:r>
              <a:rPr lang="en-US" sz="2200" dirty="0" smtClean="0"/>
              <a:t> projection that use equator as the standard parallels and the prime meridian as the central meridian</a:t>
            </a:r>
          </a:p>
          <a:p>
            <a:pPr marL="285750" indent="-285750">
              <a:buFont typeface="Arial" panose="020B0604020202020204" pitchFamily="34" charset="0"/>
              <a:buChar char="•"/>
            </a:pPr>
            <a:r>
              <a:rPr lang="en-US" sz="2200" dirty="0" smtClean="0"/>
              <a:t>An equal area projection</a:t>
            </a:r>
          </a:p>
          <a:p>
            <a:pPr marL="285750" indent="-285750">
              <a:buFont typeface="Arial" panose="020B0604020202020204" pitchFamily="34" charset="0"/>
              <a:buChar char="•"/>
            </a:pPr>
            <a:r>
              <a:rPr lang="en-US" sz="2200" dirty="0" smtClean="0"/>
              <a:t>Intuitive “earth-like”</a:t>
            </a:r>
          </a:p>
          <a:p>
            <a:pPr marL="285750" indent="-285750">
              <a:buFont typeface="Arial" panose="020B0604020202020204" pitchFamily="34" charset="0"/>
              <a:buChar char="•"/>
            </a:pPr>
            <a:r>
              <a:rPr lang="en-US" sz="2200" dirty="0" smtClean="0"/>
              <a:t>Shape distortion is less than other equal area world projections</a:t>
            </a:r>
            <a:endParaRPr lang="en-US" sz="2200" dirty="0"/>
          </a:p>
        </p:txBody>
      </p:sp>
      <p:sp>
        <p:nvSpPr>
          <p:cNvPr id="11" name="TextBox 10"/>
          <p:cNvSpPr txBox="1"/>
          <p:nvPr/>
        </p:nvSpPr>
        <p:spPr>
          <a:xfrm>
            <a:off x="5920455" y="3388645"/>
            <a:ext cx="2927596" cy="461665"/>
          </a:xfrm>
          <a:prstGeom prst="rect">
            <a:avLst/>
          </a:prstGeom>
          <a:noFill/>
        </p:spPr>
        <p:txBody>
          <a:bodyPr wrap="none" rtlCol="0">
            <a:spAutoFit/>
          </a:bodyPr>
          <a:lstStyle/>
          <a:p>
            <a:r>
              <a:rPr lang="en-US" sz="2400" b="1" dirty="0" err="1" smtClean="0"/>
              <a:t>Mollweide</a:t>
            </a:r>
            <a:r>
              <a:rPr lang="en-US" sz="2400" b="1" dirty="0" smtClean="0"/>
              <a:t> projection</a:t>
            </a:r>
            <a:endParaRPr lang="en-US" sz="2400" b="1" dirty="0"/>
          </a:p>
        </p:txBody>
      </p:sp>
    </p:spTree>
    <p:extLst>
      <p:ext uri="{BB962C8B-B14F-4D97-AF65-F5344CB8AC3E}">
        <p14:creationId xmlns:p14="http://schemas.microsoft.com/office/powerpoint/2010/main" val="8308990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projections</a:t>
            </a:r>
          </a:p>
        </p:txBody>
      </p:sp>
      <p:pic>
        <p:nvPicPr>
          <p:cNvPr id="35842" name="Picture 2" descr="Image result for sinusoidal projec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72866" y="2027339"/>
            <a:ext cx="5625432" cy="2826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10062" y="5190375"/>
            <a:ext cx="2151038" cy="369332"/>
          </a:xfrm>
          <a:prstGeom prst="rect">
            <a:avLst/>
          </a:prstGeom>
          <a:noFill/>
        </p:spPr>
        <p:txBody>
          <a:bodyPr wrap="none" rtlCol="0">
            <a:spAutoFit/>
          </a:bodyPr>
          <a:lstStyle/>
          <a:p>
            <a:r>
              <a:rPr lang="en-US" dirty="0" smtClean="0"/>
              <a:t>Sinusoidal projection</a:t>
            </a:r>
            <a:endParaRPr lang="en-US" dirty="0"/>
          </a:p>
        </p:txBody>
      </p:sp>
      <p:sp>
        <p:nvSpPr>
          <p:cNvPr id="6" name="TextBox 5"/>
          <p:cNvSpPr txBox="1"/>
          <p:nvPr/>
        </p:nvSpPr>
        <p:spPr>
          <a:xfrm>
            <a:off x="6593304" y="2973820"/>
            <a:ext cx="529389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An equal area projection</a:t>
            </a:r>
          </a:p>
          <a:p>
            <a:pPr marL="285750" indent="-285750">
              <a:buFont typeface="Arial" panose="020B0604020202020204" pitchFamily="34" charset="0"/>
              <a:buChar char="•"/>
            </a:pPr>
            <a:r>
              <a:rPr lang="en-US" sz="2400" dirty="0" smtClean="0"/>
              <a:t>Equidistant in the east-west or north-south direction</a:t>
            </a:r>
          </a:p>
          <a:p>
            <a:pPr marL="285750" indent="-285750">
              <a:buFont typeface="Arial" panose="020B0604020202020204" pitchFamily="34" charset="0"/>
              <a:buChar char="•"/>
            </a:pPr>
            <a:r>
              <a:rPr lang="en-US" sz="2400" dirty="0" smtClean="0"/>
              <a:t>Severe shape distortion at edges</a:t>
            </a:r>
            <a:endParaRPr lang="en-US" sz="2400" dirty="0"/>
          </a:p>
        </p:txBody>
      </p:sp>
      <p:sp>
        <p:nvSpPr>
          <p:cNvPr id="8" name="TextBox 7"/>
          <p:cNvSpPr txBox="1"/>
          <p:nvPr/>
        </p:nvSpPr>
        <p:spPr>
          <a:xfrm>
            <a:off x="6593304" y="2512155"/>
            <a:ext cx="2927596" cy="461665"/>
          </a:xfrm>
          <a:prstGeom prst="rect">
            <a:avLst/>
          </a:prstGeom>
          <a:noFill/>
        </p:spPr>
        <p:txBody>
          <a:bodyPr wrap="none" rtlCol="0">
            <a:spAutoFit/>
          </a:bodyPr>
          <a:lstStyle/>
          <a:p>
            <a:r>
              <a:rPr lang="en-US" sz="2400" b="1" dirty="0"/>
              <a:t>Sinusoidal projection</a:t>
            </a:r>
          </a:p>
        </p:txBody>
      </p:sp>
    </p:spTree>
    <p:extLst>
      <p:ext uri="{BB962C8B-B14F-4D97-AF65-F5344CB8AC3E}">
        <p14:creationId xmlns:p14="http://schemas.microsoft.com/office/powerpoint/2010/main" val="35955436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projections</a:t>
            </a:r>
          </a:p>
        </p:txBody>
      </p:sp>
      <p:sp>
        <p:nvSpPr>
          <p:cNvPr id="4" name="TextBox 3"/>
          <p:cNvSpPr txBox="1"/>
          <p:nvPr/>
        </p:nvSpPr>
        <p:spPr>
          <a:xfrm>
            <a:off x="1379617" y="5190375"/>
            <a:ext cx="3725059" cy="369332"/>
          </a:xfrm>
          <a:prstGeom prst="rect">
            <a:avLst/>
          </a:prstGeom>
          <a:noFill/>
        </p:spPr>
        <p:txBody>
          <a:bodyPr wrap="none" rtlCol="0">
            <a:spAutoFit/>
          </a:bodyPr>
          <a:lstStyle/>
          <a:p>
            <a:r>
              <a:rPr lang="en-US" dirty="0" smtClean="0"/>
              <a:t>Uninterrupted </a:t>
            </a:r>
            <a:r>
              <a:rPr lang="en-US" dirty="0" err="1" smtClean="0"/>
              <a:t>Homolosine</a:t>
            </a:r>
            <a:r>
              <a:rPr lang="en-US" dirty="0" smtClean="0"/>
              <a:t> projection</a:t>
            </a:r>
            <a:endParaRPr lang="en-US" dirty="0"/>
          </a:p>
        </p:txBody>
      </p:sp>
      <p:sp>
        <p:nvSpPr>
          <p:cNvPr id="6" name="TextBox 5"/>
          <p:cNvSpPr txBox="1"/>
          <p:nvPr/>
        </p:nvSpPr>
        <p:spPr>
          <a:xfrm>
            <a:off x="6593307" y="2327715"/>
            <a:ext cx="5598693"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 composite of two projections</a:t>
            </a:r>
          </a:p>
          <a:p>
            <a:pPr marL="285750" indent="-285750">
              <a:buFont typeface="Arial" panose="020B0604020202020204" pitchFamily="34" charset="0"/>
              <a:buChar char="•"/>
            </a:pPr>
            <a:r>
              <a:rPr lang="en-US" sz="2400" dirty="0" smtClean="0"/>
              <a:t>Sinusoidal projection is used between 40°N and 40°S, while </a:t>
            </a:r>
            <a:r>
              <a:rPr lang="en-US" sz="2400" dirty="0" err="1" smtClean="0"/>
              <a:t>Mollweid</a:t>
            </a:r>
            <a:r>
              <a:rPr lang="en-US" sz="2400" dirty="0" smtClean="0"/>
              <a:t> projection is used for the rest areas (near pole areas)</a:t>
            </a:r>
          </a:p>
          <a:p>
            <a:pPr marL="285750" indent="-285750">
              <a:buFont typeface="Arial" panose="020B0604020202020204" pitchFamily="34" charset="0"/>
              <a:buChar char="•"/>
            </a:pPr>
            <a:r>
              <a:rPr lang="en-US" sz="2400" dirty="0" smtClean="0"/>
              <a:t>Shape is less distorted than sinusoidal projection</a:t>
            </a:r>
            <a:endParaRPr lang="en-US" sz="2400" dirty="0"/>
          </a:p>
        </p:txBody>
      </p:sp>
      <p:pic>
        <p:nvPicPr>
          <p:cNvPr id="3" name="Picture 2"/>
          <p:cNvPicPr>
            <a:picLocks noChangeAspect="1"/>
          </p:cNvPicPr>
          <p:nvPr/>
        </p:nvPicPr>
        <p:blipFill>
          <a:blip r:embed="rId2"/>
          <a:stretch>
            <a:fillRect/>
          </a:stretch>
        </p:blipFill>
        <p:spPr>
          <a:xfrm>
            <a:off x="192506" y="2162871"/>
            <a:ext cx="6272464" cy="3007345"/>
          </a:xfrm>
          <a:prstGeom prst="rect">
            <a:avLst/>
          </a:prstGeom>
        </p:spPr>
      </p:pic>
    </p:spTree>
    <p:extLst>
      <p:ext uri="{BB962C8B-B14F-4D97-AF65-F5344CB8AC3E}">
        <p14:creationId xmlns:p14="http://schemas.microsoft.com/office/powerpoint/2010/main" val="29508875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Globes Versus Flat Maps</a:t>
            </a:r>
            <a:endParaRPr lang="en-US" dirty="0"/>
          </a:p>
        </p:txBody>
      </p:sp>
      <p:sp>
        <p:nvSpPr>
          <p:cNvPr id="3" name="Content Placeholder 2"/>
          <p:cNvSpPr>
            <a:spLocks noGrp="1"/>
          </p:cNvSpPr>
          <p:nvPr>
            <p:ph idx="1"/>
          </p:nvPr>
        </p:nvSpPr>
        <p:spPr>
          <a:xfrm>
            <a:off x="838200" y="1516185"/>
            <a:ext cx="10515600" cy="4530052"/>
          </a:xfrm>
        </p:spPr>
        <p:txBody>
          <a:bodyPr>
            <a:normAutofit/>
          </a:bodyPr>
          <a:lstStyle/>
          <a:p>
            <a:pPr marL="0" indent="0">
              <a:buNone/>
            </a:pPr>
            <a:r>
              <a:rPr lang="en-US" sz="3000" dirty="0" smtClean="0"/>
              <a:t>Globes</a:t>
            </a:r>
          </a:p>
          <a:p>
            <a:r>
              <a:rPr lang="en-US" sz="3000" dirty="0" smtClean="0"/>
              <a:t>Pros:</a:t>
            </a:r>
            <a:endParaRPr lang="en-US" sz="3000" dirty="0" smtClean="0"/>
          </a:p>
          <a:p>
            <a:pPr lvl="1"/>
            <a:r>
              <a:rPr lang="en-US" sz="2600" dirty="0" smtClean="0"/>
              <a:t>A more realistic model of the earth</a:t>
            </a:r>
          </a:p>
          <a:p>
            <a:pPr lvl="1"/>
            <a:r>
              <a:rPr lang="en-US" sz="2600" dirty="0" smtClean="0"/>
              <a:t>Basic geometric properties (e.g. distance, direction, shape, and area)</a:t>
            </a:r>
          </a:p>
          <a:p>
            <a:r>
              <a:rPr lang="en-US" sz="3000" dirty="0" smtClean="0"/>
              <a:t>Cons</a:t>
            </a:r>
            <a:r>
              <a:rPr lang="en-US" sz="3000" dirty="0"/>
              <a:t>:</a:t>
            </a:r>
          </a:p>
          <a:p>
            <a:pPr lvl="1"/>
            <a:r>
              <a:rPr lang="en-US" sz="2600" dirty="0" smtClean="0"/>
              <a:t>Can’t view all parts of the earth’s surface simultaneously.</a:t>
            </a:r>
          </a:p>
          <a:p>
            <a:pPr lvl="1"/>
            <a:r>
              <a:rPr lang="en-US" sz="2600" dirty="0" smtClean="0"/>
              <a:t>Bulky, not easy to carry and store.</a:t>
            </a:r>
          </a:p>
          <a:p>
            <a:pPr lvl="1"/>
            <a:r>
              <a:rPr lang="en-US" sz="2600" dirty="0" smtClean="0"/>
              <a:t>Distance, direction and areas are difficult to measure.</a:t>
            </a:r>
          </a:p>
          <a:p>
            <a:pPr lvl="1"/>
            <a:r>
              <a:rPr lang="en-US" sz="2600" dirty="0" smtClean="0"/>
              <a:t>Costly to produce</a:t>
            </a:r>
            <a:endParaRPr lang="en-US" sz="3000" dirty="0" smtClean="0"/>
          </a:p>
        </p:txBody>
      </p:sp>
    </p:spTree>
    <p:extLst>
      <p:ext uri="{BB962C8B-B14F-4D97-AF65-F5344CB8AC3E}">
        <p14:creationId xmlns:p14="http://schemas.microsoft.com/office/powerpoint/2010/main" val="364019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2229" y="-21637"/>
            <a:ext cx="4818992" cy="6860258"/>
          </a:xfrm>
          <a:prstGeom prst="rect">
            <a:avLst/>
          </a:prstGeom>
        </p:spPr>
      </p:pic>
      <p:sp>
        <p:nvSpPr>
          <p:cNvPr id="5" name="TextBox 4"/>
          <p:cNvSpPr txBox="1"/>
          <p:nvPr/>
        </p:nvSpPr>
        <p:spPr>
          <a:xfrm>
            <a:off x="5912069" y="638503"/>
            <a:ext cx="5636172" cy="2769989"/>
          </a:xfrm>
          <a:prstGeom prst="rect">
            <a:avLst/>
          </a:prstGeom>
          <a:noFill/>
        </p:spPr>
        <p:txBody>
          <a:bodyPr wrap="square" rtlCol="0">
            <a:spAutoFit/>
          </a:bodyPr>
          <a:lstStyle/>
          <a:p>
            <a:r>
              <a:rPr lang="en-US" sz="3000" dirty="0" smtClean="0"/>
              <a:t>Project locations onto maps</a:t>
            </a:r>
          </a:p>
          <a:p>
            <a:pPr marL="342900" indent="-342900">
              <a:buAutoNum type="arabicPeriod"/>
            </a:pPr>
            <a:r>
              <a:rPr lang="en-US" sz="2400" dirty="0" smtClean="0"/>
              <a:t>Remove topography from the earth surface -&gt; geoid (mean sea level rise)</a:t>
            </a:r>
          </a:p>
          <a:p>
            <a:pPr marL="342900" indent="-342900">
              <a:buAutoNum type="arabicPeriod"/>
            </a:pPr>
            <a:r>
              <a:rPr lang="en-US" sz="2400" dirty="0" smtClean="0"/>
              <a:t>Transform the geoid into a spheroid or ellipsoid using a datum</a:t>
            </a:r>
          </a:p>
          <a:p>
            <a:pPr marL="342900" indent="-342900">
              <a:buAutoNum type="arabicPeriod"/>
            </a:pPr>
            <a:r>
              <a:rPr lang="en-US" sz="2400" dirty="0" smtClean="0"/>
              <a:t>Project the spheroid/ellipsoid onto a planar map</a:t>
            </a:r>
            <a:endParaRPr lang="en-US" sz="2400" dirty="0"/>
          </a:p>
        </p:txBody>
      </p:sp>
    </p:spTree>
    <p:extLst>
      <p:ext uri="{BB962C8B-B14F-4D97-AF65-F5344CB8AC3E}">
        <p14:creationId xmlns:p14="http://schemas.microsoft.com/office/powerpoint/2010/main" val="9760962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Spheroid to map</a:t>
            </a:r>
            <a:endParaRPr lang="en-US" dirty="0"/>
          </a:p>
        </p:txBody>
      </p:sp>
      <p:pic>
        <p:nvPicPr>
          <p:cNvPr id="5" name="Picture 4"/>
          <p:cNvPicPr>
            <a:picLocks noChangeAspect="1"/>
          </p:cNvPicPr>
          <p:nvPr/>
        </p:nvPicPr>
        <p:blipFill>
          <a:blip r:embed="rId2"/>
          <a:stretch>
            <a:fillRect/>
          </a:stretch>
        </p:blipFill>
        <p:spPr>
          <a:xfrm>
            <a:off x="1565383" y="3112705"/>
            <a:ext cx="3341409" cy="2215499"/>
          </a:xfrm>
          <a:prstGeom prst="rect">
            <a:avLst/>
          </a:prstGeom>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5445" y="3156881"/>
            <a:ext cx="3647872" cy="2103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87973" y="1820809"/>
            <a:ext cx="8515216" cy="769441"/>
          </a:xfrm>
          <a:prstGeom prst="rect">
            <a:avLst/>
          </a:prstGeom>
          <a:noFill/>
        </p:spPr>
        <p:txBody>
          <a:bodyPr wrap="none" rtlCol="0">
            <a:spAutoFit/>
          </a:bodyPr>
          <a:lstStyle/>
          <a:p>
            <a:pPr marL="342900" indent="-342900">
              <a:buFont typeface="Arial" panose="020B0604020202020204" pitchFamily="34" charset="0"/>
              <a:buChar char="•"/>
            </a:pPr>
            <a:r>
              <a:rPr lang="en-US" sz="2200" dirty="0" smtClean="0"/>
              <a:t>The spheroid surface cannot be transformed to a contiguous flat map.</a:t>
            </a:r>
          </a:p>
          <a:p>
            <a:pPr marL="342900" indent="-342900">
              <a:buFont typeface="Arial" panose="020B0604020202020204" pitchFamily="34" charset="0"/>
              <a:buChar char="•"/>
            </a:pPr>
            <a:r>
              <a:rPr lang="en-US" sz="2200" dirty="0" smtClean="0"/>
              <a:t>The curvature of the spheroid surface cannot completely flattened.</a:t>
            </a:r>
            <a:endParaRPr lang="en-US" sz="2200" dirty="0"/>
          </a:p>
        </p:txBody>
      </p:sp>
      <p:sp>
        <p:nvSpPr>
          <p:cNvPr id="7" name="Rectangle 6"/>
          <p:cNvSpPr/>
          <p:nvPr/>
        </p:nvSpPr>
        <p:spPr>
          <a:xfrm>
            <a:off x="1692165" y="5525945"/>
            <a:ext cx="8305800" cy="461665"/>
          </a:xfrm>
          <a:prstGeom prst="rect">
            <a:avLst/>
          </a:prstGeom>
        </p:spPr>
        <p:txBody>
          <a:bodyPr wrap="square">
            <a:spAutoFit/>
          </a:bodyPr>
          <a:lstStyle/>
          <a:p>
            <a:pPr fontAlgn="base"/>
            <a:r>
              <a:rPr lang="en-US" sz="1200" dirty="0" smtClean="0">
                <a:solidFill>
                  <a:srgbClr val="000000"/>
                </a:solidFill>
                <a:latin typeface="Roboto"/>
              </a:rPr>
              <a:t>Imagine you have a fresh navel orange. This is your imaginary Earth. When you look at it any direction, you won’t be able to see all sides of it. But when you peel the orange, flatten and stretch it out, you can begin to see everything.</a:t>
            </a:r>
            <a:endParaRPr lang="en-US" sz="1200" b="0" i="0" dirty="0">
              <a:solidFill>
                <a:srgbClr val="000000"/>
              </a:solidFill>
              <a:effectLst/>
              <a:latin typeface="Roboto"/>
            </a:endParaRPr>
          </a:p>
        </p:txBody>
      </p:sp>
    </p:spTree>
    <p:extLst>
      <p:ext uri="{BB962C8B-B14F-4D97-AF65-F5344CB8AC3E}">
        <p14:creationId xmlns:p14="http://schemas.microsoft.com/office/powerpoint/2010/main" val="2953580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469"/>
            <a:ext cx="10515600" cy="1325563"/>
          </a:xfrm>
        </p:spPr>
        <p:txBody>
          <a:bodyPr>
            <a:normAutofit/>
          </a:bodyPr>
          <a:lstStyle/>
          <a:p>
            <a:r>
              <a:rPr lang="en-US" sz="4000" dirty="0" smtClean="0"/>
              <a:t>Map projection</a:t>
            </a:r>
            <a:endParaRPr lang="en-US" sz="4000" dirty="0"/>
          </a:p>
        </p:txBody>
      </p:sp>
      <p:sp>
        <p:nvSpPr>
          <p:cNvPr id="3" name="Content Placeholder 2"/>
          <p:cNvSpPr>
            <a:spLocks noGrp="1"/>
          </p:cNvSpPr>
          <p:nvPr>
            <p:ph idx="1"/>
          </p:nvPr>
        </p:nvSpPr>
        <p:spPr>
          <a:xfrm>
            <a:off x="838200" y="1424918"/>
            <a:ext cx="10515600" cy="1373461"/>
          </a:xfrm>
        </p:spPr>
        <p:txBody>
          <a:bodyPr>
            <a:normAutofit fontScale="92500" lnSpcReduction="10000"/>
          </a:bodyPr>
          <a:lstStyle/>
          <a:p>
            <a:r>
              <a:rPr lang="en-US" sz="2400" dirty="0"/>
              <a:t>A map projection uses mathematical formulas to convert geographic coordinates on the spherical globe to planar coordinates on a flat map</a:t>
            </a:r>
            <a:r>
              <a:rPr lang="en-US" sz="2400" dirty="0" smtClean="0"/>
              <a:t>.</a:t>
            </a:r>
          </a:p>
          <a:p>
            <a:r>
              <a:rPr lang="en-US" sz="2400" dirty="0"/>
              <a:t>A projected coordinate system is a reference system for identifying locations and measuring features on a flat (map) surface</a:t>
            </a:r>
            <a:r>
              <a:rPr lang="en-US" sz="2400" dirty="0" smtClean="0"/>
              <a:t>.</a:t>
            </a:r>
          </a:p>
        </p:txBody>
      </p:sp>
      <p:pic>
        <p:nvPicPr>
          <p:cNvPr id="4098" name="Picture 2" descr="Globe to map: geographic coordinates converted to planar coordin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370" y="3356160"/>
            <a:ext cx="6356376" cy="2175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069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projection</a:t>
            </a:r>
            <a:endParaRPr lang="en-US" dirty="0"/>
          </a:p>
        </p:txBody>
      </p:sp>
      <p:sp>
        <p:nvSpPr>
          <p:cNvPr id="3" name="Content Placeholder 2"/>
          <p:cNvSpPr>
            <a:spLocks noGrp="1"/>
          </p:cNvSpPr>
          <p:nvPr>
            <p:ph idx="1"/>
          </p:nvPr>
        </p:nvSpPr>
        <p:spPr>
          <a:xfrm>
            <a:off x="838200" y="1467804"/>
            <a:ext cx="10515600" cy="1004285"/>
          </a:xfrm>
        </p:spPr>
        <p:txBody>
          <a:bodyPr>
            <a:normAutofit/>
          </a:bodyPr>
          <a:lstStyle/>
          <a:p>
            <a:r>
              <a:rPr lang="en-US" sz="2400" dirty="0" smtClean="0"/>
              <a:t>There are geometric transformations to flatten the spheroid surface.</a:t>
            </a:r>
          </a:p>
          <a:p>
            <a:pPr marL="0" indent="0">
              <a:buNone/>
            </a:pPr>
            <a:endParaRPr lang="en-US" sz="2400" dirty="0"/>
          </a:p>
        </p:txBody>
      </p:sp>
      <p:pic>
        <p:nvPicPr>
          <p:cNvPr id="4" name="Picture 3"/>
          <p:cNvPicPr>
            <a:picLocks noChangeAspect="1"/>
          </p:cNvPicPr>
          <p:nvPr/>
        </p:nvPicPr>
        <p:blipFill>
          <a:blip r:embed="rId2"/>
          <a:stretch>
            <a:fillRect/>
          </a:stretch>
        </p:blipFill>
        <p:spPr>
          <a:xfrm>
            <a:off x="1846400" y="1872735"/>
            <a:ext cx="7358591" cy="2788844"/>
          </a:xfrm>
          <a:prstGeom prst="rect">
            <a:avLst/>
          </a:prstGeom>
        </p:spPr>
      </p:pic>
      <p:sp>
        <p:nvSpPr>
          <p:cNvPr id="5" name="TextBox 4"/>
          <p:cNvSpPr txBox="1"/>
          <p:nvPr/>
        </p:nvSpPr>
        <p:spPr>
          <a:xfrm>
            <a:off x="3846788" y="4661579"/>
            <a:ext cx="3013838" cy="369332"/>
          </a:xfrm>
          <a:prstGeom prst="rect">
            <a:avLst/>
          </a:prstGeom>
          <a:noFill/>
        </p:spPr>
        <p:txBody>
          <a:bodyPr wrap="none" rtlCol="0">
            <a:spAutoFit/>
          </a:bodyPr>
          <a:lstStyle/>
          <a:p>
            <a:r>
              <a:rPr lang="en-US" dirty="0" smtClean="0"/>
              <a:t>An example of map projection</a:t>
            </a:r>
            <a:endParaRPr lang="en-US" dirty="0"/>
          </a:p>
        </p:txBody>
      </p:sp>
      <p:sp>
        <p:nvSpPr>
          <p:cNvPr id="6" name="TextBox 5"/>
          <p:cNvSpPr txBox="1"/>
          <p:nvPr/>
        </p:nvSpPr>
        <p:spPr>
          <a:xfrm>
            <a:off x="2215945" y="5160359"/>
            <a:ext cx="7444795" cy="1815882"/>
          </a:xfrm>
          <a:prstGeom prst="rect">
            <a:avLst/>
          </a:prstGeom>
          <a:noFill/>
        </p:spPr>
        <p:txBody>
          <a:bodyPr wrap="none" rtlCol="0">
            <a:spAutoFit/>
          </a:bodyPr>
          <a:lstStyle/>
          <a:p>
            <a:r>
              <a:rPr lang="en-US" sz="2200" b="1" dirty="0" smtClean="0"/>
              <a:t>What are distorted in the planar map?</a:t>
            </a:r>
          </a:p>
          <a:p>
            <a:r>
              <a:rPr lang="en-US" dirty="0" smtClean="0"/>
              <a:t>1. Are meridians converge?</a:t>
            </a:r>
          </a:p>
          <a:p>
            <a:r>
              <a:rPr lang="en-US" dirty="0" smtClean="0"/>
              <a:t>2. Do meridians and parallels intersect at a right angle?</a:t>
            </a:r>
          </a:p>
          <a:p>
            <a:r>
              <a:rPr lang="en-US" dirty="0" smtClean="0"/>
              <a:t>3. Do parallels shorten with increasing latitude?</a:t>
            </a:r>
          </a:p>
          <a:p>
            <a:r>
              <a:rPr lang="en-US" dirty="0" smtClean="0"/>
              <a:t>4. Are the areas of quadrilaterals on the projection the same as on the globe?</a:t>
            </a:r>
          </a:p>
          <a:p>
            <a:endParaRPr lang="en-US" dirty="0"/>
          </a:p>
        </p:txBody>
      </p:sp>
    </p:spTree>
    <p:extLst>
      <p:ext uri="{BB962C8B-B14F-4D97-AF65-F5344CB8AC3E}">
        <p14:creationId xmlns:p14="http://schemas.microsoft.com/office/powerpoint/2010/main" val="26974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Distortions</a:t>
            </a:r>
            <a:endParaRPr lang="en-US" dirty="0"/>
          </a:p>
        </p:txBody>
      </p:sp>
      <p:sp>
        <p:nvSpPr>
          <p:cNvPr id="3" name="Content Placeholder 2"/>
          <p:cNvSpPr>
            <a:spLocks noGrp="1"/>
          </p:cNvSpPr>
          <p:nvPr>
            <p:ph idx="1"/>
          </p:nvPr>
        </p:nvSpPr>
        <p:spPr>
          <a:xfrm>
            <a:off x="838200" y="1584433"/>
            <a:ext cx="10515600" cy="4469525"/>
          </a:xfrm>
        </p:spPr>
        <p:txBody>
          <a:bodyPr>
            <a:normAutofit/>
          </a:bodyPr>
          <a:lstStyle/>
          <a:p>
            <a:r>
              <a:rPr lang="en-US" sz="2600" dirty="0" smtClean="0"/>
              <a:t>In a map projection, only some of the properties (shape, area, distance, and direction) can be preserved, and other properties are distorted.</a:t>
            </a:r>
          </a:p>
          <a:p>
            <a:r>
              <a:rPr lang="en-US" sz="2600" dirty="0" smtClean="0"/>
              <a:t>Map projections can also be grouped into families according properties being preserved.</a:t>
            </a:r>
          </a:p>
          <a:p>
            <a:pPr lvl="1"/>
            <a:r>
              <a:rPr lang="en-US" dirty="0" smtClean="0"/>
              <a:t>Equidistance projection (</a:t>
            </a:r>
            <a:r>
              <a:rPr lang="en-US" b="1" dirty="0" smtClean="0"/>
              <a:t>partially</a:t>
            </a:r>
            <a:r>
              <a:rPr lang="en-US" dirty="0" smtClean="0"/>
              <a:t> preserving distance)</a:t>
            </a:r>
          </a:p>
          <a:p>
            <a:pPr lvl="1"/>
            <a:r>
              <a:rPr lang="en-US" dirty="0" smtClean="0"/>
              <a:t>Conformal projection (preserving angle, i.e. shape)</a:t>
            </a:r>
          </a:p>
          <a:p>
            <a:pPr lvl="1"/>
            <a:r>
              <a:rPr lang="en-US" dirty="0" smtClean="0"/>
              <a:t>True direction projection or azimuthal projection (preserving direction)</a:t>
            </a:r>
          </a:p>
          <a:p>
            <a:pPr lvl="1"/>
            <a:r>
              <a:rPr lang="en-US" dirty="0" smtClean="0"/>
              <a:t>Equivalence projection (preserving area)</a:t>
            </a:r>
          </a:p>
        </p:txBody>
      </p:sp>
    </p:spTree>
    <p:extLst>
      <p:ext uri="{BB962C8B-B14F-4D97-AF65-F5344CB8AC3E}">
        <p14:creationId xmlns:p14="http://schemas.microsoft.com/office/powerpoint/2010/main" val="38709047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14352</TotalTime>
  <Words>1331</Words>
  <Application>Microsoft Office PowerPoint</Application>
  <PresentationFormat>Widescreen</PresentationFormat>
  <Paragraphs>157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Roboto</vt:lpstr>
      <vt:lpstr>Arial</vt:lpstr>
      <vt:lpstr>Calibri</vt:lpstr>
      <vt:lpstr>Calibri Light</vt:lpstr>
      <vt:lpstr>Office Theme</vt:lpstr>
      <vt:lpstr>Digital Earth  GEOG-104  Week 2: Map Projections</vt:lpstr>
      <vt:lpstr>Coordinate systems</vt:lpstr>
      <vt:lpstr>Globes Versus Flat Maps</vt:lpstr>
      <vt:lpstr>Globes Versus Flat Maps</vt:lpstr>
      <vt:lpstr>PowerPoint Presentation</vt:lpstr>
      <vt:lpstr>Spheroid to map</vt:lpstr>
      <vt:lpstr>Map projection</vt:lpstr>
      <vt:lpstr>Map projection</vt:lpstr>
      <vt:lpstr>Distortions</vt:lpstr>
      <vt:lpstr>Preserving properties</vt:lpstr>
      <vt:lpstr>Type of Map Projections</vt:lpstr>
      <vt:lpstr>Planar Projection (azimuthal projection)</vt:lpstr>
      <vt:lpstr>Planar Projection</vt:lpstr>
      <vt:lpstr>Planar projection</vt:lpstr>
      <vt:lpstr>Planar projection</vt:lpstr>
      <vt:lpstr>Planar projection</vt:lpstr>
      <vt:lpstr>Other planar projection</vt:lpstr>
      <vt:lpstr>Cylindrical Projection</vt:lpstr>
      <vt:lpstr>Cylindrical Projection</vt:lpstr>
      <vt:lpstr>Cylindrical Projection</vt:lpstr>
      <vt:lpstr>Cylindrical Projection</vt:lpstr>
      <vt:lpstr>Cylindrical Projection</vt:lpstr>
      <vt:lpstr>Cylindrical Projection</vt:lpstr>
      <vt:lpstr>Cylindrical Projection</vt:lpstr>
      <vt:lpstr>Cylindrical Projection</vt:lpstr>
      <vt:lpstr>Cylindrical Projection</vt:lpstr>
      <vt:lpstr>Cylindrical Projection</vt:lpstr>
      <vt:lpstr>Conic Projection</vt:lpstr>
      <vt:lpstr>Conic Projection</vt:lpstr>
      <vt:lpstr>Conic Projection</vt:lpstr>
      <vt:lpstr>Other projections</vt:lpstr>
      <vt:lpstr>Other projections</vt:lpstr>
      <vt:lpstr>Other projections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yiqiang</dc:creator>
  <cp:lastModifiedBy>yiqiang</cp:lastModifiedBy>
  <cp:revision>297</cp:revision>
  <dcterms:created xsi:type="dcterms:W3CDTF">2017-08-08T00:55:13Z</dcterms:created>
  <dcterms:modified xsi:type="dcterms:W3CDTF">2017-08-18T01:14:50Z</dcterms:modified>
</cp:coreProperties>
</file>